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4"/>
  </p:notesMasterIdLst>
  <p:handoutMasterIdLst>
    <p:handoutMasterId r:id="rId35"/>
  </p:handoutMasterIdLst>
  <p:sldIdLst>
    <p:sldId id="315" r:id="rId2"/>
    <p:sldId id="428" r:id="rId3"/>
    <p:sldId id="498" r:id="rId4"/>
    <p:sldId id="475" r:id="rId5"/>
    <p:sldId id="531" r:id="rId6"/>
    <p:sldId id="490" r:id="rId7"/>
    <p:sldId id="506" r:id="rId8"/>
    <p:sldId id="496" r:id="rId9"/>
    <p:sldId id="495" r:id="rId10"/>
    <p:sldId id="497" r:id="rId11"/>
    <p:sldId id="499" r:id="rId12"/>
    <p:sldId id="476" r:id="rId13"/>
    <p:sldId id="500" r:id="rId14"/>
    <p:sldId id="520" r:id="rId15"/>
    <p:sldId id="521" r:id="rId16"/>
    <p:sldId id="507" r:id="rId17"/>
    <p:sldId id="509" r:id="rId18"/>
    <p:sldId id="530" r:id="rId19"/>
    <p:sldId id="508" r:id="rId20"/>
    <p:sldId id="516" r:id="rId21"/>
    <p:sldId id="529" r:id="rId22"/>
    <p:sldId id="517" r:id="rId23"/>
    <p:sldId id="532" r:id="rId24"/>
    <p:sldId id="513" r:id="rId25"/>
    <p:sldId id="361" r:id="rId26"/>
    <p:sldId id="523" r:id="rId27"/>
    <p:sldId id="524" r:id="rId28"/>
    <p:sldId id="534" r:id="rId29"/>
    <p:sldId id="535" r:id="rId30"/>
    <p:sldId id="537" r:id="rId31"/>
    <p:sldId id="514" r:id="rId32"/>
    <p:sldId id="4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428"/>
            <p14:sldId id="498"/>
            <p14:sldId id="475"/>
            <p14:sldId id="531"/>
            <p14:sldId id="490"/>
            <p14:sldId id="506"/>
            <p14:sldId id="496"/>
            <p14:sldId id="495"/>
            <p14:sldId id="497"/>
            <p14:sldId id="499"/>
            <p14:sldId id="476"/>
            <p14:sldId id="500"/>
            <p14:sldId id="520"/>
            <p14:sldId id="521"/>
            <p14:sldId id="507"/>
            <p14:sldId id="509"/>
            <p14:sldId id="530"/>
            <p14:sldId id="508"/>
            <p14:sldId id="516"/>
            <p14:sldId id="529"/>
            <p14:sldId id="517"/>
            <p14:sldId id="532"/>
            <p14:sldId id="513"/>
            <p14:sldId id="361"/>
            <p14:sldId id="523"/>
            <p14:sldId id="524"/>
            <p14:sldId id="534"/>
            <p14:sldId id="535"/>
            <p14:sldId id="537"/>
            <p14:sldId id="514"/>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BA090-0AE9-9F8E-40EE-5CC243E7E5EE}" name="Wes Austin" initials="WA" userId="Wes Aust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F314"/>
    <a:srgbClr val="FF9900"/>
    <a:srgbClr val="DDDDDD"/>
    <a:srgbClr val="00B050"/>
    <a:srgbClr val="007033"/>
    <a:srgbClr val="C00000"/>
    <a:srgbClr val="2E6187"/>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6" autoAdjust="0"/>
    <p:restoredTop sz="94947" autoAdjust="0"/>
  </p:normalViewPr>
  <p:slideViewPr>
    <p:cSldViewPr snapToGrid="0">
      <p:cViewPr varScale="1">
        <p:scale>
          <a:sx n="108" d="100"/>
          <a:sy n="108" d="100"/>
        </p:scale>
        <p:origin x="486"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3A625-3A15-ACBE-8CBF-C2AAD8D30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433B-45C8-E9C7-266E-286ED8395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7ABB0A-9B4A-4429-BD7A-E953AD02331E}" type="datetimeFigureOut">
              <a:rPr lang="en-US" smtClean="0"/>
              <a:t>10/11/2022</a:t>
            </a:fld>
            <a:endParaRPr lang="en-US"/>
          </a:p>
        </p:txBody>
      </p:sp>
      <p:sp>
        <p:nvSpPr>
          <p:cNvPr id="4" name="Footer Placeholder 3">
            <a:extLst>
              <a:ext uri="{FF2B5EF4-FFF2-40B4-BE49-F238E27FC236}">
                <a16:creationId xmlns:a16="http://schemas.microsoft.com/office/drawing/2014/main" id="{C69F3DAF-81C5-73CC-EF32-22C2A157A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F4091C-2588-55AB-A9AC-84519A4CDA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104628-7E14-4689-A0F7-5C5F1B1FCBEF}" type="slidenum">
              <a:rPr lang="en-US" smtClean="0"/>
              <a:t>‹#›</a:t>
            </a:fld>
            <a:endParaRPr lang="en-US"/>
          </a:p>
        </p:txBody>
      </p:sp>
    </p:spTree>
    <p:extLst>
      <p:ext uri="{BB962C8B-B14F-4D97-AF65-F5344CB8AC3E}">
        <p14:creationId xmlns:p14="http://schemas.microsoft.com/office/powerpoint/2010/main" val="3795434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10/11/2022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80636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2505833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296225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1309710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86207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4196739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1034031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2725880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304959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114778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1724183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1960974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3565075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2452007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4036248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61944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2056058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317376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2338872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2708520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3924894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76356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example is a game theoretical negotiation, not a market. </a:t>
            </a:r>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332003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3884862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4270665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178573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65956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260397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8" y="6514936"/>
            <a:ext cx="6033221"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12: Economics of Environmental Regulation 1 </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dt="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hyperlink" Target="https://www.brookings.edu/blog/brown-center-chalkboard/2019/11/20/how-exposure-to-pollution-affects-educational-outcomes-and-inequality/"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hyperlink" Target="https://www.nber.org/system/files/working_papers/w17189/w17189.pdf"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hyperlink" Target="https://www.nber.org/system/files/working_papers/w17189/w17189.pdf"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hyperlink" Target="https://www.epa.gov/eg/steam-electric-power-generating-effluent-guidelines" TargetMode="Externa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www.theatlantic.com/photo/2014/12/bhopal-the-worlds-worst-industrial-disaster-30-years-later/100864/"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5.png"/><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3.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4.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hyperlink" Target="https://www.resources.org/resources-radio/building-a-carbon-trading-system-in-new-york-city-with-danielle-spiegel-feld/"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hyperlink" Target="https://books.google.com/books/about/Environmental_Economics.html?id=z-3eQwAACAAJ"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a:latin typeface="+mj-lt"/>
                <a:cs typeface="Calibri Light" panose="020F0302020204030204" pitchFamily="34" charset="0"/>
              </a:rPr>
              <a:t>Prof. Austin</a:t>
            </a:r>
          </a:p>
          <a:p>
            <a:r>
              <a:rPr lang="en-US" sz="2600">
                <a:latin typeface="+mj-lt"/>
                <a:cs typeface="Calibri Light" panose="020F0302020204030204" pitchFamily="34" charset="0"/>
              </a:rPr>
              <a:t>Environmental Economics</a:t>
            </a:r>
            <a:br>
              <a:rPr lang="en-US" sz="2600">
                <a:latin typeface="+mj-lt"/>
                <a:cs typeface="Calibri Light" panose="020F0302020204030204" pitchFamily="34" charset="0"/>
              </a:rPr>
            </a:br>
            <a:r>
              <a:rPr lang="en-US" sz="2600">
                <a:latin typeface="+mj-lt"/>
                <a:cs typeface="Calibri Light" panose="020F0302020204030204" pitchFamily="34" charset="0"/>
              </a:rPr>
              <a:t>Econ 475</a:t>
            </a:r>
            <a:endParaRPr lang="en-US" sz="2600" dirty="0">
              <a:latin typeface="+mj-lt"/>
              <a:cs typeface="Calibri Light" panose="020F0302020204030204" pitchFamily="34" charset="0"/>
            </a:endParaRP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chemeClr val="tx1"/>
                </a:solidFill>
                <a:latin typeface="+mj-lt"/>
                <a:cs typeface="Calibri Light" panose="020F0302020204030204" pitchFamily="34" charset="0"/>
              </a:rPr>
              <a:t>Lecture 12: Economics of Environmental Regulation 1</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0"/>
            <a:ext cx="7225748" cy="127220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In Defense of Coase</a:t>
            </a:r>
          </a:p>
        </p:txBody>
      </p:sp>
      <p:sp>
        <p:nvSpPr>
          <p:cNvPr id="2" name="TextBox 1">
            <a:extLst>
              <a:ext uri="{FF2B5EF4-FFF2-40B4-BE49-F238E27FC236}">
                <a16:creationId xmlns:a16="http://schemas.microsoft.com/office/drawing/2014/main" id="{B08120D3-FCF8-632B-6FDF-4E8CC0357178}"/>
              </a:ext>
            </a:extLst>
          </p:cNvPr>
          <p:cNvSpPr txBox="1"/>
          <p:nvPr/>
        </p:nvSpPr>
        <p:spPr>
          <a:xfrm>
            <a:off x="397317" y="1917304"/>
            <a:ext cx="11397365" cy="3023392"/>
          </a:xfrm>
          <a:prstGeom prst="rect">
            <a:avLst/>
          </a:prstGeom>
          <a:noFill/>
          <a:effectLst/>
        </p:spPr>
        <p:txBody>
          <a:bodyPr wrap="square" rtlCol="0">
            <a:spAutoFit/>
          </a:bodyPr>
          <a:lstStyle/>
          <a:p>
            <a:pPr>
              <a:lnSpc>
                <a:spcPct val="125000"/>
              </a:lnSpc>
            </a:pPr>
            <a:r>
              <a:rPr lang="en-US" sz="2200" dirty="0">
                <a:latin typeface="+mj-lt"/>
                <a:cs typeface="Calibri Light" panose="020F0302020204030204" pitchFamily="34" charset="0"/>
              </a:rPr>
              <a:t>The Coase Theorem is like “economics in a vacuum.” While not directly applicable to most scenarios of interest, it provides some policy implications:</a:t>
            </a:r>
          </a:p>
          <a:p>
            <a:pPr marL="800100" lvl="1" indent="-342900">
              <a:lnSpc>
                <a:spcPct val="125000"/>
              </a:lnSpc>
              <a:buFont typeface="Wingdings" panose="05000000000000000000" pitchFamily="2" charset="2"/>
              <a:buChar char="§"/>
            </a:pPr>
            <a:r>
              <a:rPr lang="en-US" sz="2200" dirty="0">
                <a:latin typeface="+mj-lt"/>
                <a:cs typeface="Calibri Light" panose="020F0302020204030204" pitchFamily="34" charset="0"/>
              </a:rPr>
              <a:t>Because transaction costs are everywhere, the theorem is counter-intuitively a strong argument for government intervention in many cases. </a:t>
            </a:r>
          </a:p>
          <a:p>
            <a:pPr marL="800100" lvl="1" indent="-342900">
              <a:lnSpc>
                <a:spcPct val="125000"/>
              </a:lnSpc>
              <a:buFont typeface="Wingdings" panose="05000000000000000000" pitchFamily="2" charset="2"/>
              <a:buChar char="§"/>
            </a:pPr>
            <a:r>
              <a:rPr lang="en-US" sz="2200" dirty="0">
                <a:latin typeface="+mj-lt"/>
                <a:cs typeface="Calibri Light" panose="020F0302020204030204" pitchFamily="34" charset="0"/>
              </a:rPr>
              <a:t>Paying polluters to reduce emissions </a:t>
            </a:r>
            <a:r>
              <a:rPr lang="en-US" sz="2200" i="1" dirty="0">
                <a:latin typeface="+mj-lt"/>
                <a:cs typeface="Calibri Light" panose="020F0302020204030204" pitchFamily="34" charset="0"/>
              </a:rPr>
              <a:t>might be</a:t>
            </a:r>
            <a:r>
              <a:rPr lang="en-US" sz="2200" dirty="0">
                <a:latin typeface="+mj-lt"/>
                <a:cs typeface="Calibri Light" panose="020F0302020204030204" pitchFamily="34" charset="0"/>
              </a:rPr>
              <a:t> the most efficient outcome. </a:t>
            </a:r>
          </a:p>
          <a:p>
            <a:pPr marL="800100" lvl="1" indent="-342900">
              <a:lnSpc>
                <a:spcPct val="125000"/>
              </a:lnSpc>
              <a:buFont typeface="Wingdings" panose="05000000000000000000" pitchFamily="2" charset="2"/>
              <a:buChar char="§"/>
            </a:pPr>
            <a:r>
              <a:rPr lang="en-US" sz="2200" dirty="0">
                <a:latin typeface="+mj-lt"/>
                <a:cs typeface="Calibri Light" panose="020F0302020204030204" pitchFamily="34" charset="0"/>
              </a:rPr>
              <a:t>More generally, creative implementation of property rights over environmental goods is one method of mitigating environmental problems in a cost-effective way. </a:t>
            </a:r>
          </a:p>
        </p:txBody>
      </p:sp>
    </p:spTree>
    <p:custDataLst>
      <p:tags r:id="rId1"/>
    </p:custDataLst>
    <p:extLst>
      <p:ext uri="{BB962C8B-B14F-4D97-AF65-F5344CB8AC3E}">
        <p14:creationId xmlns:p14="http://schemas.microsoft.com/office/powerpoint/2010/main" val="376910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chemeClr val="bg2">
                    <a:lumMod val="50000"/>
                  </a:schemeClr>
                </a:solidFill>
                <a:latin typeface="+mn-lt"/>
                <a:ea typeface="Cambria" panose="02040503050406030204" pitchFamily="18" charset="0"/>
              </a:rPr>
              <a:t>Part 2: Regulatory Instruments </a:t>
            </a:r>
          </a:p>
        </p:txBody>
      </p:sp>
    </p:spTree>
    <p:extLst>
      <p:ext uri="{BB962C8B-B14F-4D97-AF65-F5344CB8AC3E}">
        <p14:creationId xmlns:p14="http://schemas.microsoft.com/office/powerpoint/2010/main" val="170747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2" y="1351508"/>
            <a:ext cx="11864918" cy="4680512"/>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Many regulatory instruments are available. These need not be implemented in isolation:</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Information approaches</a:t>
            </a:r>
          </a:p>
          <a:p>
            <a:pPr marL="1257300" lvl="2" indent="-342900">
              <a:lnSpc>
                <a:spcPct val="125000"/>
              </a:lnSpc>
              <a:buFont typeface="Wingdings" panose="05000000000000000000" pitchFamily="2" charset="2"/>
              <a:buChar char="Ø"/>
            </a:pPr>
            <a:r>
              <a:rPr lang="en-US" sz="2000" dirty="0">
                <a:latin typeface="+mj-lt"/>
                <a:cs typeface="Calibri Light" panose="020F0302020204030204" pitchFamily="34" charset="0"/>
              </a:rPr>
              <a:t>Toxic Releases Inventory and the Emergency Planning and Community Right-to-Know Act</a:t>
            </a:r>
          </a:p>
          <a:p>
            <a:pPr marL="1257300" lvl="2" indent="-342900">
              <a:lnSpc>
                <a:spcPct val="125000"/>
              </a:lnSpc>
              <a:buFont typeface="Wingdings" panose="05000000000000000000" pitchFamily="2" charset="2"/>
              <a:buChar char="Ø"/>
            </a:pPr>
            <a:r>
              <a:rPr lang="en-US" sz="2000" dirty="0">
                <a:latin typeface="+mj-lt"/>
                <a:cs typeface="Calibri Light" panose="020F0302020204030204" pitchFamily="34" charset="0"/>
              </a:rPr>
              <a:t>Behavioral Nudges</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Liability approaches </a:t>
            </a:r>
          </a:p>
          <a:p>
            <a:pPr marL="1257300" lvl="2" indent="-342900">
              <a:lnSpc>
                <a:spcPct val="125000"/>
              </a:lnSpc>
              <a:buFont typeface="Wingdings" panose="05000000000000000000" pitchFamily="2" charset="2"/>
              <a:buChar char="Ø"/>
            </a:pPr>
            <a:r>
              <a:rPr lang="en-US" sz="2000" dirty="0">
                <a:solidFill>
                  <a:schemeClr val="bg1">
                    <a:lumMod val="75000"/>
                  </a:schemeClr>
                </a:solidFill>
                <a:latin typeface="+mj-lt"/>
                <a:cs typeface="Calibri Light" panose="020F0302020204030204" pitchFamily="34" charset="0"/>
              </a:rPr>
              <a:t>CERCLA and the Superfund program </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Prescriptive Regulations (Command-and-Control) </a:t>
            </a:r>
          </a:p>
          <a:p>
            <a:pPr marL="1257300" lvl="2"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Technology and performance-based standards</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Emission Fees or Abatement Subsidies </a:t>
            </a:r>
          </a:p>
          <a:p>
            <a:pPr marL="1257300" lvl="2" indent="-342900">
              <a:lnSpc>
                <a:spcPct val="125000"/>
              </a:lnSpc>
              <a:buFont typeface="Wingdings" panose="05000000000000000000" pitchFamily="2" charset="2"/>
              <a:buChar char="Ø"/>
            </a:pPr>
            <a:r>
              <a:rPr lang="en-US" sz="2000" dirty="0">
                <a:solidFill>
                  <a:schemeClr val="bg1">
                    <a:lumMod val="75000"/>
                  </a:schemeClr>
                </a:solidFill>
                <a:latin typeface="+mj-lt"/>
                <a:cs typeface="Calibri Light" panose="020F0302020204030204" pitchFamily="34" charset="0"/>
              </a:rPr>
              <a:t>Pigouvian taxes</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Quantity Control and Allowance Trading</a:t>
            </a:r>
          </a:p>
          <a:p>
            <a:pPr marL="1257300" lvl="2" indent="-342900">
              <a:lnSpc>
                <a:spcPct val="125000"/>
              </a:lnSpc>
              <a:buFont typeface="Wingdings" panose="05000000000000000000" pitchFamily="2" charset="2"/>
              <a:buChar char="Ø"/>
            </a:pPr>
            <a:r>
              <a:rPr lang="en-US" sz="2000" dirty="0">
                <a:solidFill>
                  <a:schemeClr val="bg1">
                    <a:lumMod val="75000"/>
                  </a:schemeClr>
                </a:solidFill>
                <a:latin typeface="+mj-lt"/>
                <a:cs typeface="Calibri Light" panose="020F0302020204030204" pitchFamily="34" charset="0"/>
              </a:rPr>
              <a:t>Cap-and-trade systems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Regulatory Instruments</a:t>
            </a:r>
          </a:p>
        </p:txBody>
      </p:sp>
    </p:spTree>
    <p:custDataLst>
      <p:tags r:id="rId1"/>
    </p:custDataLst>
    <p:extLst>
      <p:ext uri="{BB962C8B-B14F-4D97-AF65-F5344CB8AC3E}">
        <p14:creationId xmlns:p14="http://schemas.microsoft.com/office/powerpoint/2010/main" val="120546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29754" y="1415835"/>
            <a:ext cx="5553603" cy="5065233"/>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Information-based approaches help to solve market failures that may arise from information asymmetries. Examples: eco-labeling, environment/sustainability/governance metrics.</a:t>
            </a:r>
          </a:p>
          <a:p>
            <a:pPr>
              <a:lnSpc>
                <a:spcPct val="125000"/>
              </a:lnSpc>
            </a:pPr>
            <a:endParaRPr lang="en-US" sz="2000" dirty="0">
              <a:latin typeface="+mj-lt"/>
              <a:cs typeface="Calibri Light" panose="020F0302020204030204" pitchFamily="34" charset="0"/>
            </a:endParaRPr>
          </a:p>
          <a:p>
            <a:pPr>
              <a:lnSpc>
                <a:spcPct val="125000"/>
              </a:lnSpc>
            </a:pPr>
            <a:r>
              <a:rPr lang="en-US" sz="2000" dirty="0">
                <a:latin typeface="+mj-lt"/>
                <a:cs typeface="Calibri Light" panose="020F0302020204030204" pitchFamily="34" charset="0"/>
              </a:rPr>
              <a:t>The Emergency Planning and Community Right to Know Act created the </a:t>
            </a:r>
            <a:r>
              <a:rPr lang="en-US" sz="2000" b="1" dirty="0">
                <a:latin typeface="+mj-lt"/>
                <a:cs typeface="Calibri Light" panose="020F0302020204030204" pitchFamily="34" charset="0"/>
              </a:rPr>
              <a:t>Toxic Releases Inventory (TRI)</a:t>
            </a:r>
            <a:r>
              <a:rPr lang="en-US" sz="2000" dirty="0">
                <a:latin typeface="+mj-lt"/>
                <a:cs typeface="Calibri Light" panose="020F0302020204030204" pitchFamily="34" charset="0"/>
              </a:rPr>
              <a:t> program in 1983.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TRI tracks some facilities that emit pollution into air, land, and water.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Hundreds of pollutants and their emission quantities by type of release are reported to the program each year.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Information Approaches: TRI</a:t>
            </a:r>
          </a:p>
        </p:txBody>
      </p:sp>
      <p:pic>
        <p:nvPicPr>
          <p:cNvPr id="10" name="Picture 9">
            <a:extLst>
              <a:ext uri="{FF2B5EF4-FFF2-40B4-BE49-F238E27FC236}">
                <a16:creationId xmlns:a16="http://schemas.microsoft.com/office/drawing/2014/main" id="{DA9D79B0-36EF-F4EA-02DF-EF41AF1923E8}"/>
              </a:ext>
            </a:extLst>
          </p:cNvPr>
          <p:cNvPicPr>
            <a:picLocks noChangeAspect="1"/>
          </p:cNvPicPr>
          <p:nvPr/>
        </p:nvPicPr>
        <p:blipFill>
          <a:blip r:embed="rId4"/>
          <a:stretch>
            <a:fillRect/>
          </a:stretch>
        </p:blipFill>
        <p:spPr>
          <a:xfrm>
            <a:off x="6282995" y="1815865"/>
            <a:ext cx="5450148" cy="3946049"/>
          </a:xfrm>
          <a:prstGeom prst="rect">
            <a:avLst/>
          </a:prstGeom>
        </p:spPr>
      </p:pic>
      <p:sp>
        <p:nvSpPr>
          <p:cNvPr id="12" name="TextBox 11">
            <a:extLst>
              <a:ext uri="{FF2B5EF4-FFF2-40B4-BE49-F238E27FC236}">
                <a16:creationId xmlns:a16="http://schemas.microsoft.com/office/drawing/2014/main" id="{89E7B9EA-AA16-807A-55D6-7F572544340E}"/>
              </a:ext>
            </a:extLst>
          </p:cNvPr>
          <p:cNvSpPr txBox="1"/>
          <p:nvPr/>
        </p:nvSpPr>
        <p:spPr>
          <a:xfrm>
            <a:off x="5983357" y="1331630"/>
            <a:ext cx="6208643" cy="484235"/>
          </a:xfrm>
          <a:prstGeom prst="rect">
            <a:avLst/>
          </a:prstGeom>
          <a:noFill/>
          <a:effectLst/>
        </p:spPr>
        <p:txBody>
          <a:bodyPr wrap="square" rtlCol="0">
            <a:spAutoFit/>
          </a:bodyPr>
          <a:lstStyle/>
          <a:p>
            <a:pPr>
              <a:lnSpc>
                <a:spcPct val="125000"/>
              </a:lnSpc>
            </a:pPr>
            <a:r>
              <a:rPr lang="en-US" sz="2200" dirty="0">
                <a:latin typeface="+mj-lt"/>
                <a:cs typeface="Calibri Light" panose="020F0302020204030204" pitchFamily="34" charset="0"/>
              </a:rPr>
              <a:t>Toxic Release Inventory and Superfund Sites in the US</a:t>
            </a:r>
            <a:endParaRPr lang="en-US" sz="2200" dirty="0">
              <a:solidFill>
                <a:schemeClr val="bg1">
                  <a:lumMod val="75000"/>
                </a:schemeClr>
              </a:solidFill>
              <a:latin typeface="+mj-lt"/>
              <a:cs typeface="Calibri Light" panose="020F0302020204030204" pitchFamily="34" charset="0"/>
            </a:endParaRPr>
          </a:p>
        </p:txBody>
      </p:sp>
      <p:sp>
        <p:nvSpPr>
          <p:cNvPr id="13" name="TextBox 12">
            <a:extLst>
              <a:ext uri="{FF2B5EF4-FFF2-40B4-BE49-F238E27FC236}">
                <a16:creationId xmlns:a16="http://schemas.microsoft.com/office/drawing/2014/main" id="{D71079CF-0929-96B3-017A-111C28D2C724}"/>
              </a:ext>
            </a:extLst>
          </p:cNvPr>
          <p:cNvSpPr txBox="1"/>
          <p:nvPr/>
        </p:nvSpPr>
        <p:spPr>
          <a:xfrm>
            <a:off x="6282995" y="5761914"/>
            <a:ext cx="5528196" cy="584775"/>
          </a:xfrm>
          <a:prstGeom prst="rect">
            <a:avLst/>
          </a:prstGeom>
          <a:noFill/>
          <a:effectLst/>
        </p:spPr>
        <p:txBody>
          <a:bodyPr wrap="square" rtlCol="0">
            <a:spAutoFit/>
          </a:bodyPr>
          <a:lstStyle/>
          <a:p>
            <a:r>
              <a:rPr lang="en-US" sz="1600" dirty="0">
                <a:latin typeface="+mj-lt"/>
                <a:cs typeface="Calibri Light" panose="020F0302020204030204" pitchFamily="34" charset="0"/>
              </a:rPr>
              <a:t>Note: TRI sites in blue and Superfund sites in red. </a:t>
            </a:r>
          </a:p>
          <a:p>
            <a:r>
              <a:rPr lang="en-US" sz="1600" dirty="0">
                <a:latin typeface="+mj-lt"/>
                <a:cs typeface="Calibri Light" panose="020F0302020204030204" pitchFamily="34" charset="0"/>
              </a:rPr>
              <a:t>Source: </a:t>
            </a:r>
            <a:r>
              <a:rPr lang="en-US" sz="1600" dirty="0">
                <a:latin typeface="+mj-lt"/>
                <a:cs typeface="Calibri Light" panose="020F0302020204030204" pitchFamily="34" charset="0"/>
                <a:hlinkClick r:id="rId5"/>
              </a:rPr>
              <a:t>Persico, 2019.</a:t>
            </a:r>
            <a:endParaRPr lang="en-US" sz="1600" dirty="0">
              <a:solidFill>
                <a:schemeClr val="bg1">
                  <a:lumMod val="7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794271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8858A-EDCC-97B3-402E-AABD4A47ACE1}"/>
              </a:ext>
            </a:extLst>
          </p:cNvPr>
          <p:cNvPicPr>
            <a:picLocks noChangeAspect="1"/>
          </p:cNvPicPr>
          <p:nvPr/>
        </p:nvPicPr>
        <p:blipFill>
          <a:blip r:embed="rId4"/>
          <a:stretch>
            <a:fillRect/>
          </a:stretch>
        </p:blipFill>
        <p:spPr>
          <a:xfrm>
            <a:off x="6096000" y="1859102"/>
            <a:ext cx="6032771" cy="3209925"/>
          </a:xfrm>
          <a:prstGeom prst="rect">
            <a:avLst/>
          </a:prstGeom>
        </p:spPr>
      </p:pic>
      <p:sp>
        <p:nvSpPr>
          <p:cNvPr id="9" name="TextBox 8">
            <a:extLst>
              <a:ext uri="{FF2B5EF4-FFF2-40B4-BE49-F238E27FC236}">
                <a16:creationId xmlns:a16="http://schemas.microsoft.com/office/drawing/2014/main" id="{9A8AE995-3761-4E8E-B676-D7F73B916651}"/>
              </a:ext>
            </a:extLst>
          </p:cNvPr>
          <p:cNvSpPr txBox="1"/>
          <p:nvPr/>
        </p:nvSpPr>
        <p:spPr>
          <a:xfrm>
            <a:off x="257175" y="1562101"/>
            <a:ext cx="5838826" cy="5260414"/>
          </a:xfrm>
          <a:prstGeom prst="rect">
            <a:avLst/>
          </a:prstGeom>
          <a:noFill/>
          <a:effectLst/>
        </p:spPr>
        <p:txBody>
          <a:bodyPr wrap="square" rtlCol="0">
            <a:spAutoFit/>
          </a:bodyPr>
          <a:lstStyle/>
          <a:p>
            <a:pPr>
              <a:lnSpc>
                <a:spcPct val="125000"/>
              </a:lnSpc>
            </a:pPr>
            <a:r>
              <a:rPr lang="en-US" dirty="0">
                <a:latin typeface="+mj-lt"/>
                <a:cs typeface="Calibri Light" panose="020F0302020204030204" pitchFamily="34" charset="0"/>
              </a:rPr>
              <a:t>Providing consumers or firms with technical advice for improving their behavior or information about their activities in comparison to their peers can elicit conservation behaviors. </a:t>
            </a:r>
          </a:p>
          <a:p>
            <a:pPr>
              <a:lnSpc>
                <a:spcPct val="125000"/>
              </a:lnSpc>
            </a:pPr>
            <a:endParaRPr lang="en-US" dirty="0">
              <a:latin typeface="+mj-lt"/>
              <a:cs typeface="Calibri Light" panose="020F0302020204030204" pitchFamily="34" charset="0"/>
            </a:endParaRPr>
          </a:p>
          <a:p>
            <a:pPr>
              <a:lnSpc>
                <a:spcPct val="125000"/>
              </a:lnSpc>
            </a:pPr>
            <a:r>
              <a:rPr lang="en-US" dirty="0">
                <a:latin typeface="+mj-lt"/>
                <a:cs typeface="Calibri Light" panose="020F0302020204030204" pitchFamily="34" charset="0"/>
              </a:rPr>
              <a:t>In one study, water ratepayers in Atlanta were randomly given:</a:t>
            </a:r>
          </a:p>
          <a:p>
            <a:pPr marL="800100" lvl="1" indent="-342900">
              <a:lnSpc>
                <a:spcPct val="125000"/>
              </a:lnSpc>
              <a:buFont typeface="+mj-lt"/>
              <a:buAutoNum type="alphaLcPeriod"/>
            </a:pPr>
            <a:r>
              <a:rPr lang="en-US" dirty="0">
                <a:latin typeface="+mj-lt"/>
                <a:cs typeface="Calibri Light" panose="020F0302020204030204" pitchFamily="34" charset="0"/>
              </a:rPr>
              <a:t>Technical advice,</a:t>
            </a:r>
          </a:p>
          <a:p>
            <a:pPr marL="800100" lvl="1" indent="-342900">
              <a:lnSpc>
                <a:spcPct val="125000"/>
              </a:lnSpc>
              <a:buFont typeface="+mj-lt"/>
              <a:buAutoNum type="alphaLcPeriod"/>
            </a:pPr>
            <a:r>
              <a:rPr lang="en-US" dirty="0">
                <a:latin typeface="+mj-lt"/>
                <a:cs typeface="Calibri Light" panose="020F0302020204030204" pitchFamily="34" charset="0"/>
              </a:rPr>
              <a:t>An appeal to reduce water consumption,</a:t>
            </a:r>
          </a:p>
          <a:p>
            <a:pPr marL="800100" lvl="1" indent="-342900">
              <a:lnSpc>
                <a:spcPct val="125000"/>
              </a:lnSpc>
              <a:buFont typeface="+mj-lt"/>
              <a:buAutoNum type="alphaLcPeriod"/>
            </a:pPr>
            <a:r>
              <a:rPr lang="en-US" dirty="0">
                <a:latin typeface="+mj-lt"/>
                <a:cs typeface="Calibri Light" panose="020F0302020204030204" pitchFamily="34" charset="0"/>
              </a:rPr>
              <a:t>A comparison to water consumption among peers.</a:t>
            </a:r>
          </a:p>
          <a:p>
            <a:pPr lvl="1">
              <a:lnSpc>
                <a:spcPct val="125000"/>
              </a:lnSpc>
            </a:pPr>
            <a:endParaRPr lang="en-US" dirty="0">
              <a:latin typeface="+mj-lt"/>
              <a:cs typeface="Calibri Light" panose="020F0302020204030204" pitchFamily="34" charset="0"/>
            </a:endParaRPr>
          </a:p>
          <a:p>
            <a:pPr>
              <a:lnSpc>
                <a:spcPct val="125000"/>
              </a:lnSpc>
            </a:pPr>
            <a:r>
              <a:rPr lang="en-US" dirty="0">
                <a:solidFill>
                  <a:schemeClr val="bg1">
                    <a:lumMod val="85000"/>
                  </a:schemeClr>
                </a:solidFill>
                <a:latin typeface="+mj-lt"/>
              </a:rPr>
              <a:t>The social comparison effect (c) is roughly the same as the effect of increasing water prices 12 to 15 percent, or $5 per month for a median user. </a:t>
            </a:r>
          </a:p>
          <a:p>
            <a:pPr lvl="1">
              <a:lnSpc>
                <a:spcPct val="125000"/>
              </a:lnSpc>
            </a:pPr>
            <a:r>
              <a:rPr lang="en-US" dirty="0">
                <a:latin typeface="+mj-lt"/>
                <a:cs typeface="Calibri Light" panose="020F0302020204030204" pitchFamily="34" charset="0"/>
              </a:rPr>
              <a:t>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7553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Information Approaches: </a:t>
            </a:r>
          </a:p>
          <a:p>
            <a:pPr algn="ctr"/>
            <a:r>
              <a:rPr lang="en-US" sz="4000" dirty="0">
                <a:solidFill>
                  <a:schemeClr val="tx1"/>
                </a:solidFill>
                <a:latin typeface="+mj-lt"/>
              </a:rPr>
              <a:t>Behavioral Nudges</a:t>
            </a:r>
          </a:p>
        </p:txBody>
      </p:sp>
      <p:sp>
        <p:nvSpPr>
          <p:cNvPr id="13" name="TextBox 12">
            <a:extLst>
              <a:ext uri="{FF2B5EF4-FFF2-40B4-BE49-F238E27FC236}">
                <a16:creationId xmlns:a16="http://schemas.microsoft.com/office/drawing/2014/main" id="{D71079CF-0929-96B3-017A-111C28D2C724}"/>
              </a:ext>
            </a:extLst>
          </p:cNvPr>
          <p:cNvSpPr txBox="1"/>
          <p:nvPr/>
        </p:nvSpPr>
        <p:spPr>
          <a:xfrm>
            <a:off x="8895494" y="4998898"/>
            <a:ext cx="3233277" cy="338554"/>
          </a:xfrm>
          <a:prstGeom prst="rect">
            <a:avLst/>
          </a:prstGeom>
          <a:noFill/>
          <a:effectLst/>
        </p:spPr>
        <p:txBody>
          <a:bodyPr wrap="square" rtlCol="0">
            <a:spAutoFit/>
          </a:bodyPr>
          <a:lstStyle/>
          <a:p>
            <a:r>
              <a:rPr lang="en-US" sz="1600" dirty="0">
                <a:latin typeface="+mj-lt"/>
                <a:cs typeface="Calibri Light" panose="020F0302020204030204" pitchFamily="34" charset="0"/>
              </a:rPr>
              <a:t>Source: </a:t>
            </a:r>
            <a:r>
              <a:rPr lang="en-US" sz="1600" dirty="0">
                <a:latin typeface="+mj-lt"/>
                <a:cs typeface="Calibri Light" panose="020F0302020204030204" pitchFamily="34" charset="0"/>
                <a:hlinkClick r:id="rId5"/>
              </a:rPr>
              <a:t>Ferraro and Price, 2011.</a:t>
            </a:r>
            <a:endParaRPr lang="en-US" sz="1600" dirty="0">
              <a:solidFill>
                <a:schemeClr val="bg1">
                  <a:lumMod val="7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654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8858A-EDCC-97B3-402E-AABD4A47ACE1}"/>
              </a:ext>
            </a:extLst>
          </p:cNvPr>
          <p:cNvPicPr>
            <a:picLocks noChangeAspect="1"/>
          </p:cNvPicPr>
          <p:nvPr/>
        </p:nvPicPr>
        <p:blipFill>
          <a:blip r:embed="rId4"/>
          <a:stretch>
            <a:fillRect/>
          </a:stretch>
        </p:blipFill>
        <p:spPr>
          <a:xfrm>
            <a:off x="6096000" y="1859102"/>
            <a:ext cx="6032771" cy="3209925"/>
          </a:xfrm>
          <a:prstGeom prst="rect">
            <a:avLst/>
          </a:prstGeom>
        </p:spPr>
      </p:pic>
      <p:sp>
        <p:nvSpPr>
          <p:cNvPr id="9" name="TextBox 8">
            <a:extLst>
              <a:ext uri="{FF2B5EF4-FFF2-40B4-BE49-F238E27FC236}">
                <a16:creationId xmlns:a16="http://schemas.microsoft.com/office/drawing/2014/main" id="{9A8AE995-3761-4E8E-B676-D7F73B916651}"/>
              </a:ext>
            </a:extLst>
          </p:cNvPr>
          <p:cNvSpPr txBox="1"/>
          <p:nvPr/>
        </p:nvSpPr>
        <p:spPr>
          <a:xfrm>
            <a:off x="257175" y="1562101"/>
            <a:ext cx="5838826" cy="5260414"/>
          </a:xfrm>
          <a:prstGeom prst="rect">
            <a:avLst/>
          </a:prstGeom>
          <a:noFill/>
          <a:effectLst/>
        </p:spPr>
        <p:txBody>
          <a:bodyPr wrap="square" rtlCol="0">
            <a:spAutoFit/>
          </a:bodyPr>
          <a:lstStyle/>
          <a:p>
            <a:pPr>
              <a:lnSpc>
                <a:spcPct val="125000"/>
              </a:lnSpc>
            </a:pPr>
            <a:r>
              <a:rPr lang="en-US" dirty="0">
                <a:latin typeface="+mj-lt"/>
                <a:cs typeface="Calibri Light" panose="020F0302020204030204" pitchFamily="34" charset="0"/>
              </a:rPr>
              <a:t>Providing consumers or firms with technical advice for improving their behavior or information about their activities in comparison to their peers can elicit conservation behaviors. </a:t>
            </a:r>
          </a:p>
          <a:p>
            <a:pPr>
              <a:lnSpc>
                <a:spcPct val="125000"/>
              </a:lnSpc>
            </a:pPr>
            <a:endParaRPr lang="en-US" dirty="0">
              <a:latin typeface="+mj-lt"/>
              <a:cs typeface="Calibri Light" panose="020F0302020204030204" pitchFamily="34" charset="0"/>
            </a:endParaRPr>
          </a:p>
          <a:p>
            <a:pPr>
              <a:lnSpc>
                <a:spcPct val="125000"/>
              </a:lnSpc>
            </a:pPr>
            <a:r>
              <a:rPr lang="en-US" dirty="0">
                <a:latin typeface="+mj-lt"/>
                <a:cs typeface="Calibri Light" panose="020F0302020204030204" pitchFamily="34" charset="0"/>
              </a:rPr>
              <a:t>In one study, water ratepayers in Atlanta were randomly given:</a:t>
            </a:r>
          </a:p>
          <a:p>
            <a:pPr marL="800100" lvl="1" indent="-342900">
              <a:lnSpc>
                <a:spcPct val="125000"/>
              </a:lnSpc>
              <a:buFont typeface="+mj-lt"/>
              <a:buAutoNum type="alphaLcPeriod"/>
            </a:pPr>
            <a:r>
              <a:rPr lang="en-US" dirty="0">
                <a:latin typeface="+mj-lt"/>
                <a:cs typeface="Calibri Light" panose="020F0302020204030204" pitchFamily="34" charset="0"/>
              </a:rPr>
              <a:t>Technical advice,</a:t>
            </a:r>
          </a:p>
          <a:p>
            <a:pPr marL="800100" lvl="1" indent="-342900">
              <a:lnSpc>
                <a:spcPct val="125000"/>
              </a:lnSpc>
              <a:buFont typeface="+mj-lt"/>
              <a:buAutoNum type="alphaLcPeriod"/>
            </a:pPr>
            <a:r>
              <a:rPr lang="en-US" dirty="0">
                <a:latin typeface="+mj-lt"/>
                <a:cs typeface="Calibri Light" panose="020F0302020204030204" pitchFamily="34" charset="0"/>
              </a:rPr>
              <a:t>An appeal to reduce water consumption,</a:t>
            </a:r>
          </a:p>
          <a:p>
            <a:pPr marL="800100" lvl="1" indent="-342900">
              <a:lnSpc>
                <a:spcPct val="125000"/>
              </a:lnSpc>
              <a:buFont typeface="+mj-lt"/>
              <a:buAutoNum type="alphaLcPeriod"/>
            </a:pPr>
            <a:r>
              <a:rPr lang="en-US" dirty="0">
                <a:latin typeface="+mj-lt"/>
                <a:cs typeface="Calibri Light" panose="020F0302020204030204" pitchFamily="34" charset="0"/>
              </a:rPr>
              <a:t>A comparison to water consumption among peers.</a:t>
            </a:r>
          </a:p>
          <a:p>
            <a:pPr lvl="1">
              <a:lnSpc>
                <a:spcPct val="125000"/>
              </a:lnSpc>
            </a:pPr>
            <a:endParaRPr lang="en-US" dirty="0">
              <a:latin typeface="+mj-lt"/>
              <a:cs typeface="Calibri Light" panose="020F0302020204030204" pitchFamily="34" charset="0"/>
            </a:endParaRPr>
          </a:p>
          <a:p>
            <a:pPr>
              <a:lnSpc>
                <a:spcPct val="125000"/>
              </a:lnSpc>
            </a:pPr>
            <a:r>
              <a:rPr lang="en-US" dirty="0">
                <a:latin typeface="+mj-lt"/>
              </a:rPr>
              <a:t>The social comparison effect (c) is roughly the same as the effect of </a:t>
            </a:r>
            <a:r>
              <a:rPr lang="en-US" b="1" dirty="0">
                <a:latin typeface="+mj-lt"/>
              </a:rPr>
              <a:t>increasing water prices 12 to 15 percent, or $5 per month</a:t>
            </a:r>
            <a:r>
              <a:rPr lang="en-US" dirty="0">
                <a:latin typeface="+mj-lt"/>
              </a:rPr>
              <a:t> for a median user. </a:t>
            </a:r>
          </a:p>
          <a:p>
            <a:pPr lvl="1">
              <a:lnSpc>
                <a:spcPct val="125000"/>
              </a:lnSpc>
            </a:pPr>
            <a:r>
              <a:rPr lang="en-US" dirty="0">
                <a:latin typeface="+mj-lt"/>
                <a:cs typeface="Calibri Light" panose="020F0302020204030204" pitchFamily="34" charset="0"/>
              </a:rPr>
              <a:t>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75534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Information Approaches: </a:t>
            </a:r>
          </a:p>
          <a:p>
            <a:pPr algn="ctr"/>
            <a:r>
              <a:rPr lang="en-US" sz="4000" dirty="0">
                <a:solidFill>
                  <a:schemeClr val="tx1"/>
                </a:solidFill>
                <a:latin typeface="+mj-lt"/>
              </a:rPr>
              <a:t>Behavioral Nudges</a:t>
            </a:r>
          </a:p>
        </p:txBody>
      </p:sp>
      <p:sp>
        <p:nvSpPr>
          <p:cNvPr id="13" name="TextBox 12">
            <a:extLst>
              <a:ext uri="{FF2B5EF4-FFF2-40B4-BE49-F238E27FC236}">
                <a16:creationId xmlns:a16="http://schemas.microsoft.com/office/drawing/2014/main" id="{D71079CF-0929-96B3-017A-111C28D2C724}"/>
              </a:ext>
            </a:extLst>
          </p:cNvPr>
          <p:cNvSpPr txBox="1"/>
          <p:nvPr/>
        </p:nvSpPr>
        <p:spPr>
          <a:xfrm>
            <a:off x="8895494" y="4998898"/>
            <a:ext cx="3233277" cy="338554"/>
          </a:xfrm>
          <a:prstGeom prst="rect">
            <a:avLst/>
          </a:prstGeom>
          <a:noFill/>
          <a:effectLst/>
        </p:spPr>
        <p:txBody>
          <a:bodyPr wrap="square" rtlCol="0">
            <a:spAutoFit/>
          </a:bodyPr>
          <a:lstStyle/>
          <a:p>
            <a:r>
              <a:rPr lang="en-US" sz="1600" dirty="0">
                <a:latin typeface="+mj-lt"/>
                <a:cs typeface="Calibri Light" panose="020F0302020204030204" pitchFamily="34" charset="0"/>
              </a:rPr>
              <a:t>Source: </a:t>
            </a:r>
            <a:r>
              <a:rPr lang="en-US" sz="1600" dirty="0">
                <a:latin typeface="+mj-lt"/>
                <a:cs typeface="Calibri Light" panose="020F0302020204030204" pitchFamily="34" charset="0"/>
                <a:hlinkClick r:id="rId5"/>
              </a:rPr>
              <a:t>Ferraro and Price, 2011.</a:t>
            </a:r>
            <a:endParaRPr lang="en-US" sz="1600" dirty="0">
              <a:solidFill>
                <a:schemeClr val="bg1">
                  <a:lumMod val="7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852948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2" y="1351508"/>
            <a:ext cx="11864918" cy="4680512"/>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Many regulatory instruments are available. These need not be implemented in isolation:</a:t>
            </a:r>
          </a:p>
          <a:p>
            <a:pPr marL="800100" lvl="1"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Information approaches</a:t>
            </a:r>
          </a:p>
          <a:p>
            <a:pPr marL="1257300" lvl="2" indent="-342900">
              <a:lnSpc>
                <a:spcPct val="125000"/>
              </a:lnSpc>
              <a:buFont typeface="Wingdings" panose="05000000000000000000" pitchFamily="2" charset="2"/>
              <a:buChar char="Ø"/>
            </a:pPr>
            <a:r>
              <a:rPr lang="en-US" sz="2000" dirty="0">
                <a:solidFill>
                  <a:schemeClr val="bg1">
                    <a:lumMod val="85000"/>
                  </a:schemeClr>
                </a:solidFill>
                <a:latin typeface="+mj-lt"/>
                <a:cs typeface="Calibri Light" panose="020F0302020204030204" pitchFamily="34" charset="0"/>
              </a:rPr>
              <a:t>Toxic Releases Inventory and the Emergency Planning and Community Right-to-Know Act</a:t>
            </a:r>
          </a:p>
          <a:p>
            <a:pPr marL="1257300" lvl="2" indent="-342900">
              <a:lnSpc>
                <a:spcPct val="125000"/>
              </a:lnSpc>
              <a:buFont typeface="Wingdings" panose="05000000000000000000" pitchFamily="2" charset="2"/>
              <a:buChar char="Ø"/>
            </a:pPr>
            <a:r>
              <a:rPr lang="en-US" sz="2000" dirty="0">
                <a:solidFill>
                  <a:schemeClr val="bg1">
                    <a:lumMod val="85000"/>
                  </a:schemeClr>
                </a:solidFill>
                <a:latin typeface="+mj-lt"/>
                <a:cs typeface="Calibri Light" panose="020F0302020204030204" pitchFamily="34" charset="0"/>
              </a:rPr>
              <a:t>Behavioral Nudges</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Liability approaches </a:t>
            </a:r>
          </a:p>
          <a:p>
            <a:pPr marL="1257300" lvl="2" indent="-342900">
              <a:lnSpc>
                <a:spcPct val="125000"/>
              </a:lnSpc>
              <a:buFont typeface="Wingdings" panose="05000000000000000000" pitchFamily="2" charset="2"/>
              <a:buChar char="Ø"/>
            </a:pPr>
            <a:r>
              <a:rPr lang="en-US" sz="2000" dirty="0">
                <a:latin typeface="+mj-lt"/>
                <a:cs typeface="Calibri Light" panose="020F0302020204030204" pitchFamily="34" charset="0"/>
              </a:rPr>
              <a:t>CERCLA and the Superfund program </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Prescriptive Regulations (Command-and-Control) </a:t>
            </a:r>
          </a:p>
          <a:p>
            <a:pPr marL="1257300" lvl="2"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Technology and performance-based standards</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Emission Fees or Abatement Subsidies </a:t>
            </a:r>
          </a:p>
          <a:p>
            <a:pPr marL="1257300" lvl="2" indent="-342900">
              <a:lnSpc>
                <a:spcPct val="125000"/>
              </a:lnSpc>
              <a:buFont typeface="Wingdings" panose="05000000000000000000" pitchFamily="2" charset="2"/>
              <a:buChar char="Ø"/>
            </a:pPr>
            <a:r>
              <a:rPr lang="en-US" sz="2000" dirty="0">
                <a:solidFill>
                  <a:schemeClr val="bg1">
                    <a:lumMod val="75000"/>
                  </a:schemeClr>
                </a:solidFill>
                <a:latin typeface="+mj-lt"/>
                <a:cs typeface="Calibri Light" panose="020F0302020204030204" pitchFamily="34" charset="0"/>
              </a:rPr>
              <a:t>Pigouvian taxes</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Quantity Control and Allowance Trading</a:t>
            </a:r>
          </a:p>
          <a:p>
            <a:pPr marL="1257300" lvl="2" indent="-342900">
              <a:lnSpc>
                <a:spcPct val="125000"/>
              </a:lnSpc>
              <a:buFont typeface="Wingdings" panose="05000000000000000000" pitchFamily="2" charset="2"/>
              <a:buChar char="Ø"/>
            </a:pPr>
            <a:r>
              <a:rPr lang="en-US" sz="2000" dirty="0">
                <a:solidFill>
                  <a:schemeClr val="bg1">
                    <a:lumMod val="75000"/>
                  </a:schemeClr>
                </a:solidFill>
                <a:latin typeface="+mj-lt"/>
                <a:cs typeface="Calibri Light" panose="020F0302020204030204" pitchFamily="34" charset="0"/>
              </a:rPr>
              <a:t>Cap-and-trade systems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Regulatory Instruments</a:t>
            </a:r>
          </a:p>
        </p:txBody>
      </p:sp>
    </p:spTree>
    <p:custDataLst>
      <p:tags r:id="rId1"/>
    </p:custDataLst>
    <p:extLst>
      <p:ext uri="{BB962C8B-B14F-4D97-AF65-F5344CB8AC3E}">
        <p14:creationId xmlns:p14="http://schemas.microsoft.com/office/powerpoint/2010/main" val="156442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2" y="1351508"/>
            <a:ext cx="11232859" cy="2828147"/>
          </a:xfrm>
          <a:prstGeom prst="rect">
            <a:avLst/>
          </a:prstGeom>
          <a:noFill/>
          <a:effectLst/>
        </p:spPr>
        <p:txBody>
          <a:bodyPr wrap="square" rtlCol="0">
            <a:spAutoFit/>
          </a:bodyPr>
          <a:lstStyle/>
          <a:p>
            <a:pPr>
              <a:lnSpc>
                <a:spcPct val="125000"/>
              </a:lnSpc>
            </a:pPr>
            <a:r>
              <a:rPr lang="en-US" sz="2400" dirty="0">
                <a:latin typeface="+mj-lt"/>
                <a:cs typeface="Calibri Light" panose="020F0302020204030204" pitchFamily="34" charset="0"/>
              </a:rPr>
              <a:t>Liability rules create incentives for acceptable behavior of firms and facilities by raising the costs of non-compliance or externalizing behavior. These are often used in conjunction with other regulatory instruments. </a:t>
            </a:r>
          </a:p>
          <a:p>
            <a:pPr lvl="1">
              <a:lnSpc>
                <a:spcPct val="125000"/>
              </a:lnSpc>
            </a:pPr>
            <a:endParaRPr lang="en-US" sz="2400" dirty="0">
              <a:latin typeface="+mj-lt"/>
              <a:cs typeface="Calibri Light" panose="020F0302020204030204" pitchFamily="34" charset="0"/>
            </a:endParaRPr>
          </a:p>
          <a:p>
            <a:pPr>
              <a:lnSpc>
                <a:spcPct val="125000"/>
              </a:lnSpc>
            </a:pPr>
            <a:endParaRPr lang="en-US" sz="2400" dirty="0">
              <a:latin typeface="+mj-lt"/>
              <a:cs typeface="Calibri Light" panose="020F0302020204030204" pitchFamily="34" charset="0"/>
            </a:endParaRPr>
          </a:p>
          <a:p>
            <a:pPr>
              <a:lnSpc>
                <a:spcPct val="125000"/>
              </a:lnSpc>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Liability approaches</a:t>
            </a:r>
          </a:p>
        </p:txBody>
      </p:sp>
    </p:spTree>
    <p:custDataLst>
      <p:tags r:id="rId1"/>
    </p:custDataLst>
    <p:extLst>
      <p:ext uri="{BB962C8B-B14F-4D97-AF65-F5344CB8AC3E}">
        <p14:creationId xmlns:p14="http://schemas.microsoft.com/office/powerpoint/2010/main" val="4272195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4" y="1351508"/>
            <a:ext cx="6045142" cy="3715889"/>
          </a:xfrm>
          <a:prstGeom prst="rect">
            <a:avLst/>
          </a:prstGeom>
          <a:noFill/>
          <a:effectLst/>
        </p:spPr>
        <p:txBody>
          <a:bodyPr wrap="square" rtlCol="0">
            <a:spAutoFit/>
          </a:bodyPr>
          <a:lstStyle/>
          <a:p>
            <a:pPr>
              <a:lnSpc>
                <a:spcPct val="125000"/>
              </a:lnSpc>
            </a:pPr>
            <a:r>
              <a:rPr lang="en-US" sz="2400" dirty="0">
                <a:latin typeface="+mj-lt"/>
                <a:cs typeface="Calibri Light" panose="020F0302020204030204" pitchFamily="34" charset="0"/>
              </a:rPr>
              <a:t>Some common examples:</a:t>
            </a:r>
          </a:p>
          <a:p>
            <a:pPr marL="800100" lvl="1" indent="-342900">
              <a:lnSpc>
                <a:spcPct val="125000"/>
              </a:lnSpc>
              <a:buFont typeface="Wingdings" panose="05000000000000000000" pitchFamily="2" charset="2"/>
              <a:buChar char="§"/>
            </a:pPr>
            <a:r>
              <a:rPr lang="en-US" sz="2400" dirty="0">
                <a:latin typeface="+mj-lt"/>
                <a:cs typeface="Calibri Light" panose="020F0302020204030204" pitchFamily="34" charset="0"/>
              </a:rPr>
              <a:t>Legal institutions that compel payment for clean-up (i.e., the Superfund program). </a:t>
            </a:r>
          </a:p>
          <a:p>
            <a:pPr marL="800100" lvl="1" indent="-342900">
              <a:lnSpc>
                <a:spcPct val="125000"/>
              </a:lnSpc>
              <a:buFont typeface="Wingdings" panose="05000000000000000000" pitchFamily="2" charset="2"/>
              <a:buChar char="§"/>
            </a:pPr>
            <a:r>
              <a:rPr lang="en-US" sz="2400" dirty="0">
                <a:latin typeface="+mj-lt"/>
                <a:cs typeface="Calibri Light" panose="020F0302020204030204" pitchFamily="34" charset="0"/>
              </a:rPr>
              <a:t>Non-compliance fees for violating set environmental standards. </a:t>
            </a:r>
          </a:p>
          <a:p>
            <a:pPr marL="800100" lvl="1" indent="-342900">
              <a:lnSpc>
                <a:spcPct val="125000"/>
              </a:lnSpc>
              <a:buFont typeface="Wingdings" panose="05000000000000000000" pitchFamily="2" charset="2"/>
              <a:buChar char="§"/>
            </a:pPr>
            <a:r>
              <a:rPr lang="en-US" sz="2400" dirty="0">
                <a:latin typeface="+mj-lt"/>
                <a:cs typeface="Calibri Light" panose="020F0302020204030204" pitchFamily="34" charset="0"/>
              </a:rPr>
              <a:t>Deposit refunds (e.g., for recycling). </a:t>
            </a:r>
          </a:p>
          <a:p>
            <a:pPr>
              <a:lnSpc>
                <a:spcPct val="125000"/>
              </a:lnSpc>
            </a:pPr>
            <a:endParaRPr lang="en-US" sz="22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Liability approaches: Examples</a:t>
            </a:r>
          </a:p>
        </p:txBody>
      </p:sp>
      <p:sp>
        <p:nvSpPr>
          <p:cNvPr id="4" name="TextBox 3">
            <a:extLst>
              <a:ext uri="{FF2B5EF4-FFF2-40B4-BE49-F238E27FC236}">
                <a16:creationId xmlns:a16="http://schemas.microsoft.com/office/drawing/2014/main" id="{223972C6-B54C-A6B1-7BE5-30BC442A38D8}"/>
              </a:ext>
            </a:extLst>
          </p:cNvPr>
          <p:cNvSpPr txBox="1"/>
          <p:nvPr/>
        </p:nvSpPr>
        <p:spPr>
          <a:xfrm>
            <a:off x="7102417" y="5961608"/>
            <a:ext cx="4794165" cy="338554"/>
          </a:xfrm>
          <a:prstGeom prst="rect">
            <a:avLst/>
          </a:prstGeom>
          <a:noFill/>
          <a:effectLst/>
        </p:spPr>
        <p:txBody>
          <a:bodyPr wrap="square" rtlCol="0">
            <a:spAutoFit/>
          </a:bodyPr>
          <a:lstStyle/>
          <a:p>
            <a:r>
              <a:rPr lang="en-US" sz="1600" dirty="0">
                <a:latin typeface="+mj-lt"/>
                <a:cs typeface="Calibri Light" panose="020F0302020204030204" pitchFamily="34" charset="0"/>
              </a:rPr>
              <a:t>Note: Created with DALL-E (“superfund site”). </a:t>
            </a:r>
            <a:endParaRPr lang="en-US" sz="1600" dirty="0">
              <a:solidFill>
                <a:schemeClr val="bg1">
                  <a:lumMod val="75000"/>
                </a:schemeClr>
              </a:solidFill>
              <a:latin typeface="+mj-lt"/>
              <a:cs typeface="Calibri Light" panose="020F0302020204030204" pitchFamily="34" charset="0"/>
            </a:endParaRPr>
          </a:p>
        </p:txBody>
      </p:sp>
      <p:pic>
        <p:nvPicPr>
          <p:cNvPr id="8" name="Picture 7" descr="A picture containing grass, outdoor, sky, field&#10;&#10;Description automatically generated">
            <a:extLst>
              <a:ext uri="{FF2B5EF4-FFF2-40B4-BE49-F238E27FC236}">
                <a16:creationId xmlns:a16="http://schemas.microsoft.com/office/drawing/2014/main" id="{FF6350EF-4C9D-2701-7B26-E927ABE38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417" y="1284833"/>
            <a:ext cx="4676775" cy="4676775"/>
          </a:xfrm>
          <a:prstGeom prst="rect">
            <a:avLst/>
          </a:prstGeom>
        </p:spPr>
      </p:pic>
    </p:spTree>
    <p:custDataLst>
      <p:tags r:id="rId1"/>
    </p:custDataLst>
    <p:extLst>
      <p:ext uri="{BB962C8B-B14F-4D97-AF65-F5344CB8AC3E}">
        <p14:creationId xmlns:p14="http://schemas.microsoft.com/office/powerpoint/2010/main" val="3507255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2" y="1351508"/>
            <a:ext cx="11864918" cy="4680512"/>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Many regulatory instruments are available. These need not be implemented in isolation:</a:t>
            </a:r>
          </a:p>
          <a:p>
            <a:pPr marL="800100" lvl="1"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Information approaches</a:t>
            </a:r>
          </a:p>
          <a:p>
            <a:pPr marL="1257300" lvl="2" indent="-342900">
              <a:lnSpc>
                <a:spcPct val="125000"/>
              </a:lnSpc>
              <a:buFont typeface="Wingdings" panose="05000000000000000000" pitchFamily="2" charset="2"/>
              <a:buChar char="Ø"/>
            </a:pPr>
            <a:r>
              <a:rPr lang="en-US" sz="2000" dirty="0">
                <a:solidFill>
                  <a:srgbClr val="DDDDDD"/>
                </a:solidFill>
                <a:latin typeface="+mj-lt"/>
                <a:cs typeface="Calibri Light" panose="020F0302020204030204" pitchFamily="34" charset="0"/>
              </a:rPr>
              <a:t>Toxic Releases Inventory and the Emergency Planning and Community Right-to-Know Act</a:t>
            </a:r>
          </a:p>
          <a:p>
            <a:pPr marL="1257300" lvl="2" indent="-342900">
              <a:lnSpc>
                <a:spcPct val="125000"/>
              </a:lnSpc>
              <a:buFont typeface="Wingdings" panose="05000000000000000000" pitchFamily="2" charset="2"/>
              <a:buChar char="Ø"/>
            </a:pPr>
            <a:r>
              <a:rPr lang="en-US" sz="2000" dirty="0">
                <a:solidFill>
                  <a:srgbClr val="DDDDDD"/>
                </a:solidFill>
                <a:latin typeface="+mj-lt"/>
                <a:cs typeface="Calibri Light" panose="020F0302020204030204" pitchFamily="34" charset="0"/>
              </a:rPr>
              <a:t>Behavioral Nudges</a:t>
            </a:r>
          </a:p>
          <a:p>
            <a:pPr marL="800100" lvl="1"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Liability approaches </a:t>
            </a:r>
          </a:p>
          <a:p>
            <a:pPr marL="1257300" lvl="2" indent="-342900">
              <a:lnSpc>
                <a:spcPct val="125000"/>
              </a:lnSpc>
              <a:buFont typeface="Wingdings" panose="05000000000000000000" pitchFamily="2" charset="2"/>
              <a:buChar char="Ø"/>
            </a:pPr>
            <a:r>
              <a:rPr lang="en-US" sz="2000" dirty="0">
                <a:solidFill>
                  <a:srgbClr val="DDDDDD"/>
                </a:solidFill>
                <a:latin typeface="+mj-lt"/>
                <a:cs typeface="Calibri Light" panose="020F0302020204030204" pitchFamily="34" charset="0"/>
              </a:rPr>
              <a:t>CERCLA and the Superfund program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Prescriptive Regulations (Command-and-Control) </a:t>
            </a:r>
          </a:p>
          <a:p>
            <a:pPr marL="1257300" lvl="2" indent="-342900">
              <a:lnSpc>
                <a:spcPct val="125000"/>
              </a:lnSpc>
              <a:buFont typeface="Wingdings" panose="05000000000000000000" pitchFamily="2" charset="2"/>
              <a:buChar char="§"/>
            </a:pPr>
            <a:r>
              <a:rPr lang="en-US" sz="2000" dirty="0">
                <a:latin typeface="+mj-lt"/>
                <a:cs typeface="Calibri Light" panose="020F0302020204030204" pitchFamily="34" charset="0"/>
              </a:rPr>
              <a:t>Technology and performance-based standards. </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Emission Fees or Abatement Subsidies </a:t>
            </a:r>
          </a:p>
          <a:p>
            <a:pPr marL="1257300" lvl="2" indent="-342900">
              <a:lnSpc>
                <a:spcPct val="125000"/>
              </a:lnSpc>
              <a:buFont typeface="Wingdings" panose="05000000000000000000" pitchFamily="2" charset="2"/>
              <a:buChar char="Ø"/>
            </a:pPr>
            <a:r>
              <a:rPr lang="en-US" sz="2000" dirty="0">
                <a:solidFill>
                  <a:schemeClr val="bg1">
                    <a:lumMod val="75000"/>
                  </a:schemeClr>
                </a:solidFill>
                <a:latin typeface="+mj-lt"/>
                <a:cs typeface="Calibri Light" panose="020F0302020204030204" pitchFamily="34" charset="0"/>
              </a:rPr>
              <a:t>Pigouvian taxes</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Quantity Controls </a:t>
            </a:r>
          </a:p>
          <a:p>
            <a:pPr marL="1257300" lvl="2" indent="-342900">
              <a:lnSpc>
                <a:spcPct val="125000"/>
              </a:lnSpc>
              <a:buFont typeface="Wingdings" panose="05000000000000000000" pitchFamily="2" charset="2"/>
              <a:buChar char="Ø"/>
            </a:pPr>
            <a:r>
              <a:rPr lang="en-US" sz="2000" dirty="0">
                <a:solidFill>
                  <a:schemeClr val="bg1">
                    <a:lumMod val="75000"/>
                  </a:schemeClr>
                </a:solidFill>
                <a:latin typeface="+mj-lt"/>
                <a:cs typeface="Calibri Light" panose="020F0302020204030204" pitchFamily="34" charset="0"/>
              </a:rPr>
              <a:t>Cap-and-trade systems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Regulatory Instruments</a:t>
            </a:r>
          </a:p>
        </p:txBody>
      </p:sp>
    </p:spTree>
    <p:custDataLst>
      <p:tags r:id="rId1"/>
    </p:custDataLst>
    <p:extLst>
      <p:ext uri="{BB962C8B-B14F-4D97-AF65-F5344CB8AC3E}">
        <p14:creationId xmlns:p14="http://schemas.microsoft.com/office/powerpoint/2010/main" val="37688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About me</a:t>
            </a:r>
          </a:p>
        </p:txBody>
      </p:sp>
      <p:pic>
        <p:nvPicPr>
          <p:cNvPr id="3" name="Picture 2">
            <a:extLst>
              <a:ext uri="{FF2B5EF4-FFF2-40B4-BE49-F238E27FC236}">
                <a16:creationId xmlns:a16="http://schemas.microsoft.com/office/drawing/2014/main" id="{03A8474C-9E9F-4752-8470-BE8FE046517B}"/>
              </a:ext>
            </a:extLst>
          </p:cNvPr>
          <p:cNvPicPr>
            <a:picLocks noChangeAspect="1"/>
          </p:cNvPicPr>
          <p:nvPr/>
        </p:nvPicPr>
        <p:blipFill>
          <a:blip r:embed="rId4"/>
          <a:stretch>
            <a:fillRect/>
          </a:stretch>
        </p:blipFill>
        <p:spPr>
          <a:xfrm>
            <a:off x="153279" y="1597793"/>
            <a:ext cx="3879706" cy="3806504"/>
          </a:xfrm>
          <a:prstGeom prst="rect">
            <a:avLst/>
          </a:prstGeom>
        </p:spPr>
      </p:pic>
      <p:pic>
        <p:nvPicPr>
          <p:cNvPr id="5" name="Picture 4">
            <a:extLst>
              <a:ext uri="{FF2B5EF4-FFF2-40B4-BE49-F238E27FC236}">
                <a16:creationId xmlns:a16="http://schemas.microsoft.com/office/drawing/2014/main" id="{374F8997-453F-D9E2-C095-AEBEA27C955B}"/>
              </a:ext>
            </a:extLst>
          </p:cNvPr>
          <p:cNvPicPr>
            <a:picLocks noChangeAspect="1"/>
          </p:cNvPicPr>
          <p:nvPr/>
        </p:nvPicPr>
        <p:blipFill>
          <a:blip r:embed="rId5"/>
          <a:stretch>
            <a:fillRect/>
          </a:stretch>
        </p:blipFill>
        <p:spPr>
          <a:xfrm>
            <a:off x="4152200" y="1597793"/>
            <a:ext cx="3879707" cy="4300619"/>
          </a:xfrm>
          <a:prstGeom prst="rect">
            <a:avLst/>
          </a:prstGeom>
        </p:spPr>
      </p:pic>
      <p:pic>
        <p:nvPicPr>
          <p:cNvPr id="6" name="Picture 5">
            <a:extLst>
              <a:ext uri="{FF2B5EF4-FFF2-40B4-BE49-F238E27FC236}">
                <a16:creationId xmlns:a16="http://schemas.microsoft.com/office/drawing/2014/main" id="{2885F9BE-D7B6-413B-B128-46AA38848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1907" y="1397307"/>
            <a:ext cx="2852333" cy="4832775"/>
          </a:xfrm>
          <a:prstGeom prst="rect">
            <a:avLst/>
          </a:prstGeom>
        </p:spPr>
      </p:pic>
      <p:pic>
        <p:nvPicPr>
          <p:cNvPr id="7" name="Picture 6" descr="Shape, square&#10;&#10;Description automatically generated">
            <a:extLst>
              <a:ext uri="{FF2B5EF4-FFF2-40B4-BE49-F238E27FC236}">
                <a16:creationId xmlns:a16="http://schemas.microsoft.com/office/drawing/2014/main" id="{3C9FD234-C8C2-46F7-B712-58D528A7B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9893" y="1397307"/>
            <a:ext cx="1852107" cy="1670358"/>
          </a:xfrm>
          <a:prstGeom prst="rect">
            <a:avLst/>
          </a:prstGeom>
        </p:spPr>
      </p:pic>
      <p:sp>
        <p:nvSpPr>
          <p:cNvPr id="8" name="Content Placeholder 2">
            <a:extLst>
              <a:ext uri="{FF2B5EF4-FFF2-40B4-BE49-F238E27FC236}">
                <a16:creationId xmlns:a16="http://schemas.microsoft.com/office/drawing/2014/main" id="{7B7AD740-A909-485E-9689-3F7D4C1C90F6}"/>
              </a:ext>
            </a:extLst>
          </p:cNvPr>
          <p:cNvSpPr txBox="1">
            <a:spLocks/>
          </p:cNvSpPr>
          <p:nvPr/>
        </p:nvSpPr>
        <p:spPr>
          <a:xfrm>
            <a:off x="10658168" y="4198374"/>
            <a:ext cx="1533832" cy="1748499"/>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600"/>
              </a:spcAft>
              <a:buClrTx/>
              <a:buSzTx/>
              <a:buFont typeface="Arial" panose="020B0604020202020204" pitchFamily="34" charset="0"/>
              <a:buNone/>
              <a:tabLst/>
              <a:defRPr/>
            </a:pPr>
            <a:r>
              <a:rPr lang="en-US" sz="1400" b="1" dirty="0">
                <a:solidFill>
                  <a:srgbClr val="0070C0"/>
                </a:solidFill>
                <a:latin typeface="Calibri" panose="020F0502020204030204" pitchFamily="34" charset="0"/>
                <a:cs typeface="Calibri" panose="020F0502020204030204" pitchFamily="34" charset="0"/>
              </a:rPr>
              <a:t>Figure:</a:t>
            </a:r>
            <a:r>
              <a:rPr kumimoji="0" lang="en-US" sz="1400" b="1"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 </a:t>
            </a:r>
            <a:r>
              <a:rPr kumimoji="0" lang="en-US" sz="14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Drinking Water Contaminant Index and % Minority in New Jersey</a:t>
            </a:r>
          </a:p>
          <a:p>
            <a:pPr marL="0" marR="0" lvl="0" indent="0" algn="l" defTabSz="914400" rtl="0" eaLnBrk="1" fontAlgn="auto" latinLnBrk="0" hangingPunct="1">
              <a:lnSpc>
                <a:spcPct val="100000"/>
              </a:lnSpc>
              <a:spcBef>
                <a:spcPct val="20000"/>
              </a:spcBef>
              <a:spcAft>
                <a:spcPts val="60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custDataLst>
      <p:tags r:id="rId1"/>
    </p:custDataLst>
    <p:extLst>
      <p:ext uri="{BB962C8B-B14F-4D97-AF65-F5344CB8AC3E}">
        <p14:creationId xmlns:p14="http://schemas.microsoft.com/office/powerpoint/2010/main" val="3176014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1" y="1351508"/>
            <a:ext cx="11290611" cy="4213141"/>
          </a:xfrm>
          <a:prstGeom prst="rect">
            <a:avLst/>
          </a:prstGeom>
          <a:noFill/>
          <a:effectLst/>
        </p:spPr>
        <p:txBody>
          <a:bodyPr wrap="square" rtlCol="0">
            <a:spAutoFit/>
          </a:bodyPr>
          <a:lstStyle/>
          <a:p>
            <a:pPr>
              <a:lnSpc>
                <a:spcPct val="125000"/>
              </a:lnSpc>
            </a:pPr>
            <a:r>
              <a:rPr lang="en-US" sz="2400" dirty="0">
                <a:latin typeface="+mj-lt"/>
                <a:cs typeface="Calibri Light" panose="020F0302020204030204" pitchFamily="34" charset="0"/>
              </a:rPr>
              <a:t>Command-and-control, or prescriptive regulatory instruments, stipulate the outcome or action that a firm or facility must achieve to limit pollution or protect the environment. Firms often have some flexibility in meeting the requirements.</a:t>
            </a:r>
          </a:p>
          <a:p>
            <a:pPr>
              <a:lnSpc>
                <a:spcPct val="125000"/>
              </a:lnSpc>
            </a:pPr>
            <a:endParaRPr lang="en-US" sz="2400" dirty="0">
              <a:latin typeface="+mj-lt"/>
              <a:cs typeface="Calibri Light" panose="020F0302020204030204" pitchFamily="34" charset="0"/>
            </a:endParaRPr>
          </a:p>
          <a:p>
            <a:pPr>
              <a:lnSpc>
                <a:spcPct val="125000"/>
              </a:lnSpc>
            </a:pPr>
            <a:r>
              <a:rPr lang="en-US" sz="2400" dirty="0">
                <a:solidFill>
                  <a:srgbClr val="DDDDDD"/>
                </a:solidFill>
                <a:latin typeface="+mj-lt"/>
                <a:cs typeface="Calibri Light" panose="020F0302020204030204" pitchFamily="34" charset="0"/>
              </a:rPr>
              <a:t>Two general types:</a:t>
            </a:r>
          </a:p>
          <a:p>
            <a:pPr marL="800100" lvl="1" indent="-342900">
              <a:lnSpc>
                <a:spcPct val="125000"/>
              </a:lnSpc>
              <a:buFont typeface="Wingdings" panose="05000000000000000000" pitchFamily="2" charset="2"/>
              <a:buChar char="§"/>
            </a:pPr>
            <a:r>
              <a:rPr lang="en-US" sz="2400" b="1" dirty="0">
                <a:solidFill>
                  <a:srgbClr val="DDDDDD"/>
                </a:solidFill>
                <a:latin typeface="+mj-lt"/>
                <a:cs typeface="Calibri Light" panose="020F0302020204030204" pitchFamily="34" charset="0"/>
              </a:rPr>
              <a:t>Technology-based standards: </a:t>
            </a:r>
            <a:r>
              <a:rPr lang="en-US" sz="2400" dirty="0">
                <a:solidFill>
                  <a:srgbClr val="DDDDDD"/>
                </a:solidFill>
                <a:latin typeface="+mj-lt"/>
                <a:cs typeface="Calibri Light" panose="020F0302020204030204" pitchFamily="34" charset="0"/>
              </a:rPr>
              <a:t>a firm must install a specific technology to comply with the regulation. </a:t>
            </a:r>
          </a:p>
          <a:p>
            <a:pPr marL="800100" lvl="1" indent="-342900">
              <a:lnSpc>
                <a:spcPct val="125000"/>
              </a:lnSpc>
              <a:buFont typeface="Wingdings" panose="05000000000000000000" pitchFamily="2" charset="2"/>
              <a:buChar char="§"/>
            </a:pPr>
            <a:r>
              <a:rPr lang="en-US" sz="2400" b="1" dirty="0">
                <a:solidFill>
                  <a:srgbClr val="DDDDDD"/>
                </a:solidFill>
                <a:latin typeface="+mj-lt"/>
                <a:cs typeface="Calibri Light" panose="020F0302020204030204" pitchFamily="34" charset="0"/>
              </a:rPr>
              <a:t>Performance-based standards: </a:t>
            </a:r>
            <a:r>
              <a:rPr lang="en-US" sz="2400" dirty="0">
                <a:solidFill>
                  <a:srgbClr val="DDDDDD"/>
                </a:solidFill>
                <a:latin typeface="+mj-lt"/>
                <a:cs typeface="Calibri Light" panose="020F0302020204030204" pitchFamily="34" charset="0"/>
              </a:rPr>
              <a:t>a firm must ensure that pollution emissions meet a designated target emission quantity or rate.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Prescriptive Regulations</a:t>
            </a:r>
          </a:p>
        </p:txBody>
      </p:sp>
    </p:spTree>
    <p:custDataLst>
      <p:tags r:id="rId1"/>
    </p:custDataLst>
    <p:extLst>
      <p:ext uri="{BB962C8B-B14F-4D97-AF65-F5344CB8AC3E}">
        <p14:creationId xmlns:p14="http://schemas.microsoft.com/office/powerpoint/2010/main" val="3091617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1" y="1351508"/>
            <a:ext cx="11290611" cy="4213141"/>
          </a:xfrm>
          <a:prstGeom prst="rect">
            <a:avLst/>
          </a:prstGeom>
          <a:noFill/>
          <a:effectLst/>
        </p:spPr>
        <p:txBody>
          <a:bodyPr wrap="square" rtlCol="0">
            <a:spAutoFit/>
          </a:bodyPr>
          <a:lstStyle/>
          <a:p>
            <a:pPr>
              <a:lnSpc>
                <a:spcPct val="125000"/>
              </a:lnSpc>
            </a:pPr>
            <a:r>
              <a:rPr lang="en-US" sz="2400" dirty="0">
                <a:latin typeface="+mj-lt"/>
                <a:cs typeface="Calibri Light" panose="020F0302020204030204" pitchFamily="34" charset="0"/>
              </a:rPr>
              <a:t>Command-and-control, or prescriptive regulatory instruments, stipulate the outcome or action that a firm or facility must achieve to limit pollution or protect the environment. Firms often have some flexibility in meeting the requirements.</a:t>
            </a:r>
          </a:p>
          <a:p>
            <a:pPr>
              <a:lnSpc>
                <a:spcPct val="125000"/>
              </a:lnSpc>
            </a:pPr>
            <a:endParaRPr lang="en-US" sz="2400" dirty="0">
              <a:latin typeface="+mj-lt"/>
              <a:cs typeface="Calibri Light" panose="020F0302020204030204" pitchFamily="34" charset="0"/>
            </a:endParaRPr>
          </a:p>
          <a:p>
            <a:pPr>
              <a:lnSpc>
                <a:spcPct val="125000"/>
              </a:lnSpc>
            </a:pPr>
            <a:r>
              <a:rPr lang="en-US" sz="2400" dirty="0">
                <a:latin typeface="+mj-lt"/>
                <a:cs typeface="Calibri Light" panose="020F0302020204030204" pitchFamily="34" charset="0"/>
              </a:rPr>
              <a:t>Two general types:</a:t>
            </a:r>
          </a:p>
          <a:p>
            <a:pPr marL="800100" lvl="1" indent="-342900">
              <a:lnSpc>
                <a:spcPct val="125000"/>
              </a:lnSpc>
              <a:buFont typeface="Wingdings" panose="05000000000000000000" pitchFamily="2" charset="2"/>
              <a:buChar char="§"/>
            </a:pPr>
            <a:r>
              <a:rPr lang="en-US" sz="2400" b="1" dirty="0">
                <a:latin typeface="+mj-lt"/>
                <a:cs typeface="Calibri Light" panose="020F0302020204030204" pitchFamily="34" charset="0"/>
              </a:rPr>
              <a:t>Technology-based standards: </a:t>
            </a:r>
            <a:r>
              <a:rPr lang="en-US" sz="2400" dirty="0">
                <a:latin typeface="+mj-lt"/>
                <a:cs typeface="Calibri Light" panose="020F0302020204030204" pitchFamily="34" charset="0"/>
              </a:rPr>
              <a:t>a firm must install a specific technology to comply with the regulation. </a:t>
            </a:r>
          </a:p>
          <a:p>
            <a:pPr marL="800100" lvl="1" indent="-342900">
              <a:lnSpc>
                <a:spcPct val="125000"/>
              </a:lnSpc>
              <a:buFont typeface="Wingdings" panose="05000000000000000000" pitchFamily="2" charset="2"/>
              <a:buChar char="§"/>
            </a:pPr>
            <a:r>
              <a:rPr lang="en-US" sz="2400" b="1" dirty="0">
                <a:latin typeface="+mj-lt"/>
                <a:cs typeface="Calibri Light" panose="020F0302020204030204" pitchFamily="34" charset="0"/>
              </a:rPr>
              <a:t>Performance-based standards: </a:t>
            </a:r>
            <a:r>
              <a:rPr lang="en-US" sz="2400" dirty="0">
                <a:latin typeface="+mj-lt"/>
                <a:cs typeface="Calibri Light" panose="020F0302020204030204" pitchFamily="34" charset="0"/>
              </a:rPr>
              <a:t>a firm must ensure that pollution emissions meet a designated target emission quantity or rate.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Prescriptive Regulations</a:t>
            </a:r>
          </a:p>
        </p:txBody>
      </p:sp>
    </p:spTree>
    <p:custDataLst>
      <p:tags r:id="rId1"/>
    </p:custDataLst>
    <p:extLst>
      <p:ext uri="{BB962C8B-B14F-4D97-AF65-F5344CB8AC3E}">
        <p14:creationId xmlns:p14="http://schemas.microsoft.com/office/powerpoint/2010/main" val="4238354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3" y="1553262"/>
            <a:ext cx="5630956" cy="3751476"/>
          </a:xfrm>
          <a:prstGeom prst="rect">
            <a:avLst/>
          </a:prstGeom>
          <a:noFill/>
          <a:effectLst/>
        </p:spPr>
        <p:txBody>
          <a:bodyPr wrap="square" rtlCol="0">
            <a:spAutoFit/>
          </a:bodyPr>
          <a:lstStyle/>
          <a:p>
            <a:pPr>
              <a:lnSpc>
                <a:spcPct val="125000"/>
              </a:lnSpc>
            </a:pPr>
            <a:r>
              <a:rPr lang="en-US" sz="2400" dirty="0">
                <a:latin typeface="+mj-lt"/>
                <a:cs typeface="Calibri Light" panose="020F0302020204030204" pitchFamily="34" charset="0"/>
              </a:rPr>
              <a:t>Real-world examples:</a:t>
            </a:r>
          </a:p>
          <a:p>
            <a:pPr marL="800100" lvl="1" indent="-342900">
              <a:lnSpc>
                <a:spcPct val="125000"/>
              </a:lnSpc>
              <a:buFont typeface="Arial" panose="020B0604020202020204" pitchFamily="34" charset="0"/>
              <a:buChar char="•"/>
            </a:pPr>
            <a:r>
              <a:rPr lang="en-US" sz="2400" dirty="0">
                <a:latin typeface="+mj-lt"/>
                <a:cs typeface="Calibri Light" panose="020F0302020204030204" pitchFamily="34" charset="0"/>
              </a:rPr>
              <a:t>Clean Water Act’s “best available technology economically achievable” for effluent limitation guidelines. </a:t>
            </a:r>
          </a:p>
          <a:p>
            <a:pPr marL="800100" lvl="1" indent="-342900">
              <a:lnSpc>
                <a:spcPct val="125000"/>
              </a:lnSpc>
              <a:buFont typeface="Arial" panose="020B0604020202020204" pitchFamily="34" charset="0"/>
              <a:buChar char="•"/>
            </a:pPr>
            <a:r>
              <a:rPr lang="en-US" sz="2400" dirty="0">
                <a:latin typeface="+mj-lt"/>
                <a:cs typeface="Calibri Light" panose="020F0302020204030204" pitchFamily="34" charset="0"/>
              </a:rPr>
              <a:t>Occupational Safety and Health Administration (OSHA) permissible exposure limits (PELs) for chemicals exposure in the workplace.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024450" y="-395261"/>
            <a:ext cx="861461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Prescriptive Regulations: Examples</a:t>
            </a:r>
          </a:p>
        </p:txBody>
      </p:sp>
      <p:pic>
        <p:nvPicPr>
          <p:cNvPr id="2050" name="Picture 2">
            <a:extLst>
              <a:ext uri="{FF2B5EF4-FFF2-40B4-BE49-F238E27FC236}">
                <a16:creationId xmlns:a16="http://schemas.microsoft.com/office/drawing/2014/main" id="{A46087AC-1DF5-1AEC-2B11-41644CB913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1756" y="1122097"/>
            <a:ext cx="5533161" cy="4292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7C3231-95F8-E1D6-16F8-5DA949C44C50}"/>
              </a:ext>
            </a:extLst>
          </p:cNvPr>
          <p:cNvSpPr txBox="1"/>
          <p:nvPr/>
        </p:nvSpPr>
        <p:spPr>
          <a:xfrm>
            <a:off x="6331756" y="5469525"/>
            <a:ext cx="5533160" cy="584775"/>
          </a:xfrm>
          <a:prstGeom prst="rect">
            <a:avLst/>
          </a:prstGeom>
          <a:noFill/>
          <a:effectLst/>
        </p:spPr>
        <p:txBody>
          <a:bodyPr wrap="square" rtlCol="0">
            <a:spAutoFit/>
          </a:bodyPr>
          <a:lstStyle/>
          <a:p>
            <a:r>
              <a:rPr lang="en-US" sz="1600" dirty="0">
                <a:latin typeface="+mj-lt"/>
                <a:cs typeface="Calibri Light" panose="020F0302020204030204" pitchFamily="34" charset="0"/>
              </a:rPr>
              <a:t>Note: Key coal ash waste-streams. </a:t>
            </a:r>
          </a:p>
          <a:p>
            <a:r>
              <a:rPr lang="en-US" sz="1600" dirty="0">
                <a:latin typeface="+mj-lt"/>
                <a:cs typeface="Calibri Light" panose="020F0302020204030204" pitchFamily="34" charset="0"/>
              </a:rPr>
              <a:t>Source: </a:t>
            </a:r>
            <a:r>
              <a:rPr lang="en-US" sz="1600" dirty="0">
                <a:latin typeface="+mj-lt"/>
                <a:cs typeface="Calibri Light" panose="020F0302020204030204" pitchFamily="34" charset="0"/>
                <a:hlinkClick r:id="rId5"/>
              </a:rPr>
              <a:t>EPA Steam Electric Power Generating Effluent Guidelines</a:t>
            </a:r>
            <a:r>
              <a:rPr lang="en-US" sz="1600" dirty="0">
                <a:latin typeface="+mj-lt"/>
                <a:cs typeface="Calibri Light" panose="020F0302020204030204" pitchFamily="34" charset="0"/>
              </a:rPr>
              <a:t>.</a:t>
            </a:r>
            <a:endParaRPr lang="en-US" sz="1600" dirty="0">
              <a:solidFill>
                <a:schemeClr val="bg1">
                  <a:lumMod val="7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637850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2" y="1117090"/>
            <a:ext cx="11380650" cy="1602746"/>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Another real-world example:</a:t>
            </a:r>
          </a:p>
          <a:p>
            <a:pPr marL="800100" lvl="1" indent="-342900">
              <a:lnSpc>
                <a:spcPct val="125000"/>
              </a:lnSpc>
              <a:buFont typeface="Arial" panose="020B0604020202020204" pitchFamily="34" charset="0"/>
              <a:buChar char="•"/>
            </a:pPr>
            <a:r>
              <a:rPr lang="en-US" sz="2000" dirty="0">
                <a:latin typeface="+mj-lt"/>
                <a:cs typeface="Calibri Light" panose="020F0302020204030204" pitchFamily="34" charset="0"/>
              </a:rPr>
              <a:t>The Risk Management Program requires risk management plans (RMPs) for facilities handling or storing risky substances. </a:t>
            </a:r>
          </a:p>
          <a:p>
            <a:pPr marL="800100" lvl="1" indent="-342900">
              <a:lnSpc>
                <a:spcPct val="125000"/>
              </a:lnSpc>
              <a:buFont typeface="Arial" panose="020B0604020202020204" pitchFamily="34" charset="0"/>
              <a:buChar char="•"/>
            </a:pPr>
            <a:r>
              <a:rPr lang="en-US" sz="2000" dirty="0">
                <a:latin typeface="+mj-lt"/>
                <a:cs typeface="Calibri Light" panose="020F0302020204030204" pitchFamily="34" charset="0"/>
              </a:rPr>
              <a:t>Inspired by the Bhopal Union Carbide Chemical plant disastrous release of methyl isocyanate in 1984.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024450" y="-395261"/>
            <a:ext cx="861461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Prescriptive Regulations: Examples</a:t>
            </a:r>
          </a:p>
        </p:txBody>
      </p:sp>
      <p:sp>
        <p:nvSpPr>
          <p:cNvPr id="2" name="TextBox 1">
            <a:extLst>
              <a:ext uri="{FF2B5EF4-FFF2-40B4-BE49-F238E27FC236}">
                <a16:creationId xmlns:a16="http://schemas.microsoft.com/office/drawing/2014/main" id="{4D7C3231-95F8-E1D6-16F8-5DA949C44C50}"/>
              </a:ext>
            </a:extLst>
          </p:cNvPr>
          <p:cNvSpPr txBox="1"/>
          <p:nvPr/>
        </p:nvSpPr>
        <p:spPr>
          <a:xfrm>
            <a:off x="5942095" y="5855024"/>
            <a:ext cx="5533160" cy="523220"/>
          </a:xfrm>
          <a:prstGeom prst="rect">
            <a:avLst/>
          </a:prstGeom>
          <a:noFill/>
          <a:effectLst/>
        </p:spPr>
        <p:txBody>
          <a:bodyPr wrap="square" rtlCol="0">
            <a:spAutoFit/>
          </a:bodyPr>
          <a:lstStyle/>
          <a:p>
            <a:r>
              <a:rPr lang="en-US" sz="1400" dirty="0">
                <a:latin typeface="+mj-lt"/>
                <a:cs typeface="Calibri Light" panose="020F0302020204030204" pitchFamily="34" charset="0"/>
              </a:rPr>
              <a:t>Source: </a:t>
            </a:r>
            <a:r>
              <a:rPr lang="en-US" sz="1400" dirty="0">
                <a:latin typeface="+mj-lt"/>
                <a:cs typeface="Calibri Light" panose="020F0302020204030204" pitchFamily="34" charset="0"/>
                <a:hlinkClick r:id="rId4"/>
              </a:rPr>
              <a:t>Bhopal: The World's Worst Industrial Disaster, 30 Years Later</a:t>
            </a:r>
            <a:r>
              <a:rPr lang="en-US" sz="1400" dirty="0">
                <a:latin typeface="+mj-lt"/>
                <a:cs typeface="Calibri Light" panose="020F0302020204030204" pitchFamily="34" charset="0"/>
              </a:rPr>
              <a:t>, </a:t>
            </a:r>
            <a:r>
              <a:rPr lang="en-US" sz="1400" i="1" dirty="0">
                <a:latin typeface="+mj-lt"/>
                <a:cs typeface="Calibri Light" panose="020F0302020204030204" pitchFamily="34" charset="0"/>
              </a:rPr>
              <a:t>The Atlantic,</a:t>
            </a:r>
            <a:r>
              <a:rPr lang="en-US" sz="1400" dirty="0">
                <a:latin typeface="+mj-lt"/>
                <a:cs typeface="Calibri Light" panose="020F0302020204030204" pitchFamily="34" charset="0"/>
              </a:rPr>
              <a:t> 2014. </a:t>
            </a:r>
            <a:endParaRPr lang="en-US" sz="1400" dirty="0">
              <a:solidFill>
                <a:schemeClr val="bg1">
                  <a:lumMod val="75000"/>
                </a:schemeClr>
              </a:solidFill>
              <a:latin typeface="+mj-lt"/>
              <a:cs typeface="Calibri Light" panose="020F0302020204030204" pitchFamily="34" charset="0"/>
            </a:endParaRPr>
          </a:p>
        </p:txBody>
      </p:sp>
      <p:pic>
        <p:nvPicPr>
          <p:cNvPr id="1028" name="Picture 4" descr="A tower, surrounded by trees.">
            <a:extLst>
              <a:ext uri="{FF2B5EF4-FFF2-40B4-BE49-F238E27FC236}">
                <a16:creationId xmlns:a16="http://schemas.microsoft.com/office/drawing/2014/main" id="{4C9537DA-44B2-760F-DD92-2B1C73A88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22" y="2719837"/>
            <a:ext cx="5496773" cy="36584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 older woman wearing a green headscarf looks in the direction of the camera. One of her eyes is closed.">
            <a:extLst>
              <a:ext uri="{FF2B5EF4-FFF2-40B4-BE49-F238E27FC236}">
                <a16:creationId xmlns:a16="http://schemas.microsoft.com/office/drawing/2014/main" id="{2F2F12D4-28AC-1FAA-C15A-C93027702A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719836"/>
            <a:ext cx="4759269" cy="311996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2726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2" y="1351508"/>
            <a:ext cx="10807643" cy="4680512"/>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Many regulatory instruments are available. These need not be implemented in isolation:</a:t>
            </a:r>
          </a:p>
          <a:p>
            <a:pPr marL="800100" lvl="1"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Information approaches</a:t>
            </a:r>
          </a:p>
          <a:p>
            <a:pPr marL="1257300" lvl="2" indent="-342900">
              <a:lnSpc>
                <a:spcPct val="125000"/>
              </a:lnSpc>
              <a:buFont typeface="Wingdings" panose="05000000000000000000" pitchFamily="2" charset="2"/>
              <a:buChar char="Ø"/>
            </a:pPr>
            <a:r>
              <a:rPr lang="en-US" sz="2000" dirty="0">
                <a:solidFill>
                  <a:srgbClr val="DDDDDD"/>
                </a:solidFill>
                <a:latin typeface="+mj-lt"/>
                <a:cs typeface="Calibri Light" panose="020F0302020204030204" pitchFamily="34" charset="0"/>
              </a:rPr>
              <a:t>Toxic Releases Inventory and the Emergency Planning and Community Right-to-Know Act</a:t>
            </a:r>
          </a:p>
          <a:p>
            <a:pPr marL="1257300" lvl="2" indent="-342900">
              <a:lnSpc>
                <a:spcPct val="125000"/>
              </a:lnSpc>
              <a:buFont typeface="Wingdings" panose="05000000000000000000" pitchFamily="2" charset="2"/>
              <a:buChar char="Ø"/>
            </a:pPr>
            <a:r>
              <a:rPr lang="en-US" sz="2000" dirty="0">
                <a:solidFill>
                  <a:srgbClr val="DDDDDD"/>
                </a:solidFill>
                <a:latin typeface="+mj-lt"/>
                <a:cs typeface="Calibri Light" panose="020F0302020204030204" pitchFamily="34" charset="0"/>
              </a:rPr>
              <a:t>Behavioral Nudges</a:t>
            </a:r>
          </a:p>
          <a:p>
            <a:pPr marL="800100" lvl="1"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Liability approaches </a:t>
            </a:r>
          </a:p>
          <a:p>
            <a:pPr marL="1257300" lvl="2" indent="-342900">
              <a:lnSpc>
                <a:spcPct val="125000"/>
              </a:lnSpc>
              <a:buFont typeface="Wingdings" panose="05000000000000000000" pitchFamily="2" charset="2"/>
              <a:buChar char="Ø"/>
            </a:pPr>
            <a:r>
              <a:rPr lang="en-US" sz="2000" dirty="0">
                <a:solidFill>
                  <a:srgbClr val="DDDDDD"/>
                </a:solidFill>
                <a:latin typeface="+mj-lt"/>
                <a:cs typeface="Calibri Light" panose="020F0302020204030204" pitchFamily="34" charset="0"/>
              </a:rPr>
              <a:t>CERCLA and the Superfund program </a:t>
            </a:r>
          </a:p>
          <a:p>
            <a:pPr marL="800100" lvl="1"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Prescriptive Regulations (Command-and-Control) </a:t>
            </a:r>
          </a:p>
          <a:p>
            <a:pPr marL="1257300" lvl="2"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Technology and performance-based standards.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Emission Fees or Abatement Subsidies </a:t>
            </a:r>
          </a:p>
          <a:p>
            <a:pPr marL="1257300" lvl="2" indent="-342900">
              <a:lnSpc>
                <a:spcPct val="125000"/>
              </a:lnSpc>
              <a:buFont typeface="Wingdings" panose="05000000000000000000" pitchFamily="2" charset="2"/>
              <a:buChar char="Ø"/>
            </a:pPr>
            <a:r>
              <a:rPr lang="en-US" sz="2000" dirty="0">
                <a:latin typeface="+mj-lt"/>
                <a:cs typeface="Calibri Light" panose="020F0302020204030204" pitchFamily="34" charset="0"/>
              </a:rPr>
              <a:t>Pigouvian taxes</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Quantity Control and Allowance Trading</a:t>
            </a:r>
          </a:p>
          <a:p>
            <a:pPr marL="1257300" lvl="2" indent="-342900">
              <a:lnSpc>
                <a:spcPct val="125000"/>
              </a:lnSpc>
              <a:buFont typeface="Wingdings" panose="05000000000000000000" pitchFamily="2" charset="2"/>
              <a:buChar char="Ø"/>
            </a:pPr>
            <a:r>
              <a:rPr lang="en-US" sz="2000" dirty="0">
                <a:latin typeface="+mj-lt"/>
                <a:cs typeface="Calibri Light" panose="020F0302020204030204" pitchFamily="34" charset="0"/>
              </a:rPr>
              <a:t>Cap-and-trade systems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Regulatory Instruments</a:t>
            </a:r>
          </a:p>
        </p:txBody>
      </p:sp>
      <p:sp>
        <p:nvSpPr>
          <p:cNvPr id="2" name="Right Brace 1">
            <a:extLst>
              <a:ext uri="{FF2B5EF4-FFF2-40B4-BE49-F238E27FC236}">
                <a16:creationId xmlns:a16="http://schemas.microsoft.com/office/drawing/2014/main" id="{F2B415CA-B20A-D8FE-A7F0-81FFEA9D0F86}"/>
              </a:ext>
            </a:extLst>
          </p:cNvPr>
          <p:cNvSpPr/>
          <p:nvPr/>
        </p:nvSpPr>
        <p:spPr>
          <a:xfrm>
            <a:off x="5337231" y="4621076"/>
            <a:ext cx="725103" cy="1386038"/>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EEC920A9-E935-1203-795F-BE360161E656}"/>
              </a:ext>
            </a:extLst>
          </p:cNvPr>
          <p:cNvSpPr txBox="1"/>
          <p:nvPr/>
        </p:nvSpPr>
        <p:spPr>
          <a:xfrm>
            <a:off x="6235845" y="5114040"/>
            <a:ext cx="3841736" cy="400110"/>
          </a:xfrm>
          <a:prstGeom prst="rect">
            <a:avLst/>
          </a:prstGeom>
          <a:noFill/>
          <a:effectLst/>
        </p:spPr>
        <p:txBody>
          <a:bodyPr wrap="square" rtlCol="0">
            <a:spAutoFit/>
          </a:bodyPr>
          <a:lstStyle/>
          <a:p>
            <a:r>
              <a:rPr lang="en-US" sz="2000" dirty="0">
                <a:latin typeface="+mj-lt"/>
                <a:cs typeface="Calibri Light" panose="020F0302020204030204" pitchFamily="34" charset="0"/>
              </a:rPr>
              <a:t>Market-based instruments. </a:t>
            </a:r>
            <a:endParaRPr lang="en-US" sz="2000" dirty="0">
              <a:solidFill>
                <a:schemeClr val="bg1">
                  <a:lumMod val="7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11577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5677006" y="1574819"/>
            <a:ext cx="5768973" cy="4761863"/>
            <a:chOff x="6258238" y="2019280"/>
            <a:chExt cx="5071485"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6258238" y="2019280"/>
              <a:ext cx="5071485" cy="4069910"/>
              <a:chOff x="2686494" y="1020725"/>
              <a:chExt cx="641143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686494" y="3429000"/>
                <a:ext cx="815164"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085263" y="2099879"/>
              <a:ext cx="3965845" cy="3431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CA26147B-D0A9-4E07-B637-44F278FC579C}"/>
              </a:ext>
            </a:extLst>
          </p:cNvPr>
          <p:cNvSpPr/>
          <p:nvPr/>
        </p:nvSpPr>
        <p:spPr>
          <a:xfrm>
            <a:off x="6818792" y="1574819"/>
            <a:ext cx="3908918" cy="340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p:cNvSpPr>
            <a:spLocks noGrp="1"/>
          </p:cNvSpPr>
          <p:nvPr>
            <p:ph type="title"/>
          </p:nvPr>
        </p:nvSpPr>
        <p:spPr>
          <a:xfrm>
            <a:off x="1778511" y="146227"/>
            <a:ext cx="8634973" cy="799515"/>
          </a:xfrm>
        </p:spPr>
        <p:txBody>
          <a:bodyPr>
            <a:normAutofit/>
          </a:bodyPr>
          <a:lstStyle/>
          <a:p>
            <a:pPr algn="ctr"/>
            <a:r>
              <a:rPr lang="en-US" sz="4000" dirty="0">
                <a:solidFill>
                  <a:schemeClr val="tx1"/>
                </a:solidFill>
                <a:latin typeface="+mj-lt"/>
              </a:rPr>
              <a:t>Emissions Taxes</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1404718" y="1766239"/>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9824641" y="4224689"/>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10489461" y="2208241"/>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19" name="Rectangle 18">
            <a:extLst>
              <a:ext uri="{FF2B5EF4-FFF2-40B4-BE49-F238E27FC236}">
                <a16:creationId xmlns:a16="http://schemas.microsoft.com/office/drawing/2014/main" id="{7FFBC481-5DE9-46BB-B393-3627A9428F84}"/>
              </a:ext>
            </a:extLst>
          </p:cNvPr>
          <p:cNvSpPr/>
          <p:nvPr/>
        </p:nvSpPr>
        <p:spPr>
          <a:xfrm>
            <a:off x="5603297" y="1669121"/>
            <a:ext cx="887166" cy="369332"/>
          </a:xfrm>
          <a:prstGeom prst="rect">
            <a:avLst/>
          </a:prstGeom>
        </p:spPr>
        <p:txBody>
          <a:bodyPr wrap="square">
            <a:spAutoFit/>
          </a:bodyPr>
          <a:lstStyle/>
          <a:p>
            <a:pPr algn="ctr"/>
            <a:r>
              <a:rPr lang="en-US" dirty="0">
                <a:cs typeface="Calibri Light" panose="020F0302020204030204" pitchFamily="34" charset="0"/>
              </a:rPr>
              <a:t>Price</a:t>
            </a: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6769460" y="2086795"/>
            <a:ext cx="4070352" cy="3452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6885739" y="2033590"/>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F66491A-F0EB-45B2-9D3B-D2A0D38E6B9E}"/>
              </a:ext>
            </a:extLst>
          </p:cNvPr>
          <p:cNvSpPr/>
          <p:nvPr/>
        </p:nvSpPr>
        <p:spPr>
          <a:xfrm>
            <a:off x="10830518" y="5970643"/>
            <a:ext cx="1205457" cy="369332"/>
          </a:xfrm>
          <a:prstGeom prst="rect">
            <a:avLst/>
          </a:prstGeom>
        </p:spPr>
        <p:txBody>
          <a:bodyPr wrap="square">
            <a:spAutoFit/>
          </a:bodyPr>
          <a:lstStyle/>
          <a:p>
            <a:pPr algn="ctr"/>
            <a:r>
              <a:rPr lang="en-US" dirty="0">
                <a:cs typeface="Calibri Light" panose="020F0302020204030204" pitchFamily="34" charset="0"/>
              </a:rPr>
              <a:t># of Bags</a:t>
            </a:r>
          </a:p>
        </p:txBody>
      </p:sp>
      <p:cxnSp>
        <p:nvCxnSpPr>
          <p:cNvPr id="20" name="Straight Connector 19">
            <a:extLst>
              <a:ext uri="{FF2B5EF4-FFF2-40B4-BE49-F238E27FC236}">
                <a16:creationId xmlns:a16="http://schemas.microsoft.com/office/drawing/2014/main" id="{A2A08BF4-9F38-4AB2-9957-E165CD28FD98}"/>
              </a:ext>
            </a:extLst>
          </p:cNvPr>
          <p:cNvCxnSpPr>
            <a:cxnSpLocks/>
          </p:cNvCxnSpPr>
          <p:nvPr/>
        </p:nvCxnSpPr>
        <p:spPr>
          <a:xfrm>
            <a:off x="8857090" y="3860576"/>
            <a:ext cx="20083" cy="2025344"/>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Rectangle 63">
                <a:extLst>
                  <a:ext uri="{FF2B5EF4-FFF2-40B4-BE49-F238E27FC236}">
                    <a16:creationId xmlns:a16="http://schemas.microsoft.com/office/drawing/2014/main" id="{1D2EB2A9-1A06-40CB-9712-506697778353}"/>
                  </a:ext>
                </a:extLst>
              </p:cNvPr>
              <p:cNvSpPr/>
              <p:nvPr/>
            </p:nvSpPr>
            <p:spPr>
              <a:xfrm>
                <a:off x="8380572" y="5917258"/>
                <a:ext cx="1205457"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𝑏</m:t>
                          </m:r>
                        </m:e>
                        <m:sub>
                          <m:r>
                            <a:rPr lang="en-US" b="0" i="1" dirty="0" smtClean="0">
                              <a:latin typeface="Cambria Math" panose="02040503050406030204" pitchFamily="18" charset="0"/>
                              <a:cs typeface="Calibri Light" panose="020F0302020204030204" pitchFamily="34" charset="0"/>
                            </a:rPr>
                            <m:t>𝑝</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p:sp>
            <p:nvSpPr>
              <p:cNvPr id="64" name="Rectangle 63">
                <a:extLst>
                  <a:ext uri="{FF2B5EF4-FFF2-40B4-BE49-F238E27FC236}">
                    <a16:creationId xmlns:a16="http://schemas.microsoft.com/office/drawing/2014/main" id="{1D2EB2A9-1A06-40CB-9712-506697778353}"/>
                  </a:ext>
                </a:extLst>
              </p:cNvPr>
              <p:cNvSpPr>
                <a:spLocks noRot="1" noChangeAspect="1" noMove="1" noResize="1" noEditPoints="1" noAdjustHandles="1" noChangeArrowheads="1" noChangeShapeType="1" noTextEdit="1"/>
              </p:cNvSpPr>
              <p:nvPr/>
            </p:nvSpPr>
            <p:spPr>
              <a:xfrm>
                <a:off x="8380572" y="5917258"/>
                <a:ext cx="1205457" cy="390748"/>
              </a:xfrm>
              <a:prstGeom prst="rect">
                <a:avLst/>
              </a:prstGeom>
              <a:blipFill>
                <a:blip r:embed="rId5"/>
                <a:stretch>
                  <a:fillRect b="-3125"/>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203F4AEA-3BE7-41B7-BA75-8AE6E7D6FA52}"/>
              </a:ext>
            </a:extLst>
          </p:cNvPr>
          <p:cNvCxnSpPr>
            <a:cxnSpLocks/>
          </p:cNvCxnSpPr>
          <p:nvPr/>
        </p:nvCxnSpPr>
        <p:spPr>
          <a:xfrm>
            <a:off x="6521339" y="5401504"/>
            <a:ext cx="4436718" cy="0"/>
          </a:xfrm>
          <a:prstGeom prst="line">
            <a:avLst/>
          </a:prstGeom>
          <a:ln w="19050">
            <a:solidFill>
              <a:srgbClr val="7030A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45CA974-A32F-476A-BA25-5A90D6B3D03B}"/>
              </a:ext>
            </a:extLst>
          </p:cNvPr>
          <p:cNvSpPr/>
          <p:nvPr/>
        </p:nvSpPr>
        <p:spPr>
          <a:xfrm>
            <a:off x="10809124" y="5026995"/>
            <a:ext cx="1424750" cy="738664"/>
          </a:xfrm>
          <a:prstGeom prst="rect">
            <a:avLst/>
          </a:prstGeom>
        </p:spPr>
        <p:txBody>
          <a:bodyPr wrap="square">
            <a:spAutoFit/>
          </a:bodyPr>
          <a:lstStyle/>
          <a:p>
            <a:pPr algn="ctr"/>
            <a:r>
              <a:rPr lang="en-US" sz="1400" dirty="0">
                <a:cs typeface="Calibri Light" panose="020F0302020204030204" pitchFamily="34" charset="0"/>
              </a:rPr>
              <a:t>External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endParaRPr lang="en-US" sz="1400" dirty="0"/>
          </a:p>
        </p:txBody>
      </p:sp>
      <p:cxnSp>
        <p:nvCxnSpPr>
          <p:cNvPr id="37" name="Straight Connector 36">
            <a:extLst>
              <a:ext uri="{FF2B5EF4-FFF2-40B4-BE49-F238E27FC236}">
                <a16:creationId xmlns:a16="http://schemas.microsoft.com/office/drawing/2014/main" id="{9DF403A1-3727-4225-BE51-0819F3CB8A22}"/>
              </a:ext>
            </a:extLst>
          </p:cNvPr>
          <p:cNvCxnSpPr>
            <a:cxnSpLocks/>
          </p:cNvCxnSpPr>
          <p:nvPr/>
        </p:nvCxnSpPr>
        <p:spPr>
          <a:xfrm flipV="1">
            <a:off x="6809033" y="1594282"/>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424FD2A-EF8E-4E5B-B554-764A33FF60AD}"/>
              </a:ext>
            </a:extLst>
          </p:cNvPr>
          <p:cNvSpPr/>
          <p:nvPr/>
        </p:nvSpPr>
        <p:spPr>
          <a:xfrm>
            <a:off x="9063547" y="1487525"/>
            <a:ext cx="1424750" cy="738664"/>
          </a:xfrm>
          <a:prstGeom prst="rect">
            <a:avLst/>
          </a:prstGeom>
        </p:spPr>
        <p:txBody>
          <a:bodyPr wrap="square">
            <a:spAutoFit/>
          </a:bodyPr>
          <a:lstStyle/>
          <a:p>
            <a:pPr algn="ctr"/>
            <a:r>
              <a:rPr lang="en-US" sz="1400" dirty="0">
                <a:cs typeface="Calibri Light" panose="020F0302020204030204" pitchFamily="34" charset="0"/>
              </a:rPr>
              <a:t>Social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14" name="TextBox 13">
            <a:extLst>
              <a:ext uri="{FF2B5EF4-FFF2-40B4-BE49-F238E27FC236}">
                <a16:creationId xmlns:a16="http://schemas.microsoft.com/office/drawing/2014/main" id="{F31F1EF6-7140-8181-EC79-14FBD37826AC}"/>
              </a:ext>
            </a:extLst>
          </p:cNvPr>
          <p:cNvSpPr txBox="1"/>
          <p:nvPr/>
        </p:nvSpPr>
        <p:spPr>
          <a:xfrm>
            <a:off x="327082" y="1351508"/>
            <a:ext cx="4891401" cy="2756909"/>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Emissions taxes, a form of Pigouvian tax, charge the polluter for each unit of pollution they emit. Recall the discussion in lecture 2 regarding plastic bags. </a:t>
            </a:r>
          </a:p>
          <a:p>
            <a:pPr>
              <a:lnSpc>
                <a:spcPct val="125000"/>
              </a:lnSpc>
            </a:pPr>
            <a:endParaRPr lang="en-US" sz="2000" dirty="0">
              <a:latin typeface="+mj-lt"/>
              <a:cs typeface="Calibri Light" panose="020F0302020204030204" pitchFamily="34" charset="0"/>
            </a:endParaRPr>
          </a:p>
          <a:p>
            <a:pPr>
              <a:lnSpc>
                <a:spcPct val="125000"/>
              </a:lnSpc>
            </a:pPr>
            <a:r>
              <a:rPr lang="en-US" sz="2000" dirty="0">
                <a:latin typeface="+mj-lt"/>
                <a:cs typeface="Calibri Light" panose="020F0302020204030204" pitchFamily="34" charset="0"/>
              </a:rPr>
              <a:t>What is the optimal tax?</a:t>
            </a:r>
          </a:p>
          <a:p>
            <a:pPr>
              <a:lnSpc>
                <a:spcPct val="125000"/>
              </a:lnSpc>
            </a:pPr>
            <a:endParaRPr lang="en-US" sz="20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314667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5677006" y="1574819"/>
            <a:ext cx="5768973" cy="4761863"/>
            <a:chOff x="6258238" y="2019280"/>
            <a:chExt cx="5071485"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6258238" y="2019280"/>
              <a:ext cx="5071485" cy="4069910"/>
              <a:chOff x="2686494" y="1020725"/>
              <a:chExt cx="641143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686494" y="3429000"/>
                <a:ext cx="815164"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085263" y="2099879"/>
              <a:ext cx="3965845" cy="3431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CA26147B-D0A9-4E07-B637-44F278FC579C}"/>
              </a:ext>
            </a:extLst>
          </p:cNvPr>
          <p:cNvSpPr/>
          <p:nvPr/>
        </p:nvSpPr>
        <p:spPr>
          <a:xfrm>
            <a:off x="6818792" y="1574819"/>
            <a:ext cx="3908918" cy="340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p:cNvSpPr>
            <a:spLocks noGrp="1"/>
          </p:cNvSpPr>
          <p:nvPr>
            <p:ph type="title"/>
          </p:nvPr>
        </p:nvSpPr>
        <p:spPr>
          <a:xfrm>
            <a:off x="1778511" y="146227"/>
            <a:ext cx="8634973" cy="799515"/>
          </a:xfrm>
        </p:spPr>
        <p:txBody>
          <a:bodyPr>
            <a:normAutofit/>
          </a:bodyPr>
          <a:lstStyle/>
          <a:p>
            <a:pPr algn="ctr"/>
            <a:r>
              <a:rPr lang="en-US" sz="4000" dirty="0">
                <a:solidFill>
                  <a:schemeClr val="tx1"/>
                </a:solidFill>
                <a:latin typeface="+mj-lt"/>
              </a:rPr>
              <a:t>Emissions Taxes</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1404718" y="1766239"/>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9824641" y="4224689"/>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10489461" y="2208241"/>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19" name="Rectangle 18">
            <a:extLst>
              <a:ext uri="{FF2B5EF4-FFF2-40B4-BE49-F238E27FC236}">
                <a16:creationId xmlns:a16="http://schemas.microsoft.com/office/drawing/2014/main" id="{7FFBC481-5DE9-46BB-B393-3627A9428F84}"/>
              </a:ext>
            </a:extLst>
          </p:cNvPr>
          <p:cNvSpPr/>
          <p:nvPr/>
        </p:nvSpPr>
        <p:spPr>
          <a:xfrm>
            <a:off x="5603297" y="1669121"/>
            <a:ext cx="887166" cy="369332"/>
          </a:xfrm>
          <a:prstGeom prst="rect">
            <a:avLst/>
          </a:prstGeom>
        </p:spPr>
        <p:txBody>
          <a:bodyPr wrap="square">
            <a:spAutoFit/>
          </a:bodyPr>
          <a:lstStyle/>
          <a:p>
            <a:pPr algn="ctr"/>
            <a:r>
              <a:rPr lang="en-US" dirty="0">
                <a:cs typeface="Calibri Light" panose="020F0302020204030204" pitchFamily="34" charset="0"/>
              </a:rPr>
              <a:t>Price</a:t>
            </a: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6769460" y="2086795"/>
            <a:ext cx="4070352" cy="3452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6885739" y="2033590"/>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F66491A-F0EB-45B2-9D3B-D2A0D38E6B9E}"/>
              </a:ext>
            </a:extLst>
          </p:cNvPr>
          <p:cNvSpPr/>
          <p:nvPr/>
        </p:nvSpPr>
        <p:spPr>
          <a:xfrm>
            <a:off x="10830518" y="5970643"/>
            <a:ext cx="1205457" cy="369332"/>
          </a:xfrm>
          <a:prstGeom prst="rect">
            <a:avLst/>
          </a:prstGeom>
        </p:spPr>
        <p:txBody>
          <a:bodyPr wrap="square">
            <a:spAutoFit/>
          </a:bodyPr>
          <a:lstStyle/>
          <a:p>
            <a:pPr algn="ctr"/>
            <a:r>
              <a:rPr lang="en-US" dirty="0">
                <a:cs typeface="Calibri Light" panose="020F0302020204030204" pitchFamily="34" charset="0"/>
              </a:rPr>
              <a:t># of Bags</a:t>
            </a:r>
          </a:p>
        </p:txBody>
      </p:sp>
      <p:cxnSp>
        <p:nvCxnSpPr>
          <p:cNvPr id="20" name="Straight Connector 19">
            <a:extLst>
              <a:ext uri="{FF2B5EF4-FFF2-40B4-BE49-F238E27FC236}">
                <a16:creationId xmlns:a16="http://schemas.microsoft.com/office/drawing/2014/main" id="{A2A08BF4-9F38-4AB2-9957-E165CD28FD98}"/>
              </a:ext>
            </a:extLst>
          </p:cNvPr>
          <p:cNvCxnSpPr>
            <a:cxnSpLocks/>
          </p:cNvCxnSpPr>
          <p:nvPr/>
        </p:nvCxnSpPr>
        <p:spPr>
          <a:xfrm>
            <a:off x="8857090" y="3860576"/>
            <a:ext cx="20083" cy="2025344"/>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Rectangle 63">
                <a:extLst>
                  <a:ext uri="{FF2B5EF4-FFF2-40B4-BE49-F238E27FC236}">
                    <a16:creationId xmlns:a16="http://schemas.microsoft.com/office/drawing/2014/main" id="{1D2EB2A9-1A06-40CB-9712-506697778353}"/>
                  </a:ext>
                </a:extLst>
              </p:cNvPr>
              <p:cNvSpPr/>
              <p:nvPr/>
            </p:nvSpPr>
            <p:spPr>
              <a:xfrm>
                <a:off x="8380572" y="5917258"/>
                <a:ext cx="1205457"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𝑏</m:t>
                          </m:r>
                        </m:e>
                        <m:sub>
                          <m:r>
                            <a:rPr lang="en-US" b="0" i="1" dirty="0" smtClean="0">
                              <a:latin typeface="Cambria Math" panose="02040503050406030204" pitchFamily="18" charset="0"/>
                              <a:cs typeface="Calibri Light" panose="020F0302020204030204" pitchFamily="34" charset="0"/>
                            </a:rPr>
                            <m:t>𝑝</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p:sp>
            <p:nvSpPr>
              <p:cNvPr id="64" name="Rectangle 63">
                <a:extLst>
                  <a:ext uri="{FF2B5EF4-FFF2-40B4-BE49-F238E27FC236}">
                    <a16:creationId xmlns:a16="http://schemas.microsoft.com/office/drawing/2014/main" id="{1D2EB2A9-1A06-40CB-9712-506697778353}"/>
                  </a:ext>
                </a:extLst>
              </p:cNvPr>
              <p:cNvSpPr>
                <a:spLocks noRot="1" noChangeAspect="1" noMove="1" noResize="1" noEditPoints="1" noAdjustHandles="1" noChangeArrowheads="1" noChangeShapeType="1" noTextEdit="1"/>
              </p:cNvSpPr>
              <p:nvPr/>
            </p:nvSpPr>
            <p:spPr>
              <a:xfrm>
                <a:off x="8380572" y="5917258"/>
                <a:ext cx="1205457" cy="390748"/>
              </a:xfrm>
              <a:prstGeom prst="rect">
                <a:avLst/>
              </a:prstGeom>
              <a:blipFill>
                <a:blip r:embed="rId5"/>
                <a:stretch>
                  <a:fillRect b="-3125"/>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203F4AEA-3BE7-41B7-BA75-8AE6E7D6FA52}"/>
              </a:ext>
            </a:extLst>
          </p:cNvPr>
          <p:cNvCxnSpPr>
            <a:cxnSpLocks/>
          </p:cNvCxnSpPr>
          <p:nvPr/>
        </p:nvCxnSpPr>
        <p:spPr>
          <a:xfrm>
            <a:off x="6521339" y="5401504"/>
            <a:ext cx="4436718" cy="0"/>
          </a:xfrm>
          <a:prstGeom prst="line">
            <a:avLst/>
          </a:prstGeom>
          <a:ln w="19050">
            <a:solidFill>
              <a:srgbClr val="7030A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45CA974-A32F-476A-BA25-5A90D6B3D03B}"/>
              </a:ext>
            </a:extLst>
          </p:cNvPr>
          <p:cNvSpPr/>
          <p:nvPr/>
        </p:nvSpPr>
        <p:spPr>
          <a:xfrm>
            <a:off x="10809124" y="5026995"/>
            <a:ext cx="1424750" cy="738664"/>
          </a:xfrm>
          <a:prstGeom prst="rect">
            <a:avLst/>
          </a:prstGeom>
        </p:spPr>
        <p:txBody>
          <a:bodyPr wrap="square">
            <a:spAutoFit/>
          </a:bodyPr>
          <a:lstStyle/>
          <a:p>
            <a:pPr algn="ctr"/>
            <a:r>
              <a:rPr lang="en-US" sz="1400" dirty="0">
                <a:cs typeface="Calibri Light" panose="020F0302020204030204" pitchFamily="34" charset="0"/>
              </a:rPr>
              <a:t>External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endParaRPr lang="en-US" sz="1400" dirty="0"/>
          </a:p>
        </p:txBody>
      </p:sp>
      <p:cxnSp>
        <p:nvCxnSpPr>
          <p:cNvPr id="37" name="Straight Connector 36">
            <a:extLst>
              <a:ext uri="{FF2B5EF4-FFF2-40B4-BE49-F238E27FC236}">
                <a16:creationId xmlns:a16="http://schemas.microsoft.com/office/drawing/2014/main" id="{9DF403A1-3727-4225-BE51-0819F3CB8A22}"/>
              </a:ext>
            </a:extLst>
          </p:cNvPr>
          <p:cNvCxnSpPr>
            <a:cxnSpLocks/>
          </p:cNvCxnSpPr>
          <p:nvPr/>
        </p:nvCxnSpPr>
        <p:spPr>
          <a:xfrm flipV="1">
            <a:off x="6809033" y="1594282"/>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424FD2A-EF8E-4E5B-B554-764A33FF60AD}"/>
              </a:ext>
            </a:extLst>
          </p:cNvPr>
          <p:cNvSpPr/>
          <p:nvPr/>
        </p:nvSpPr>
        <p:spPr>
          <a:xfrm>
            <a:off x="9063547" y="1487525"/>
            <a:ext cx="1424750" cy="738664"/>
          </a:xfrm>
          <a:prstGeom prst="rect">
            <a:avLst/>
          </a:prstGeom>
        </p:spPr>
        <p:txBody>
          <a:bodyPr wrap="square">
            <a:spAutoFit/>
          </a:bodyPr>
          <a:lstStyle/>
          <a:p>
            <a:pPr algn="ctr"/>
            <a:r>
              <a:rPr lang="en-US" sz="1400" dirty="0">
                <a:cs typeface="Calibri Light" panose="020F0302020204030204" pitchFamily="34" charset="0"/>
              </a:rPr>
              <a:t>Social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cxnSp>
        <p:nvCxnSpPr>
          <p:cNvPr id="40" name="Straight Connector 39">
            <a:extLst>
              <a:ext uri="{FF2B5EF4-FFF2-40B4-BE49-F238E27FC236}">
                <a16:creationId xmlns:a16="http://schemas.microsoft.com/office/drawing/2014/main" id="{77664EDF-2CC9-4A1F-96CA-F798F9C547AE}"/>
              </a:ext>
            </a:extLst>
          </p:cNvPr>
          <p:cNvCxnSpPr>
            <a:cxnSpLocks/>
          </p:cNvCxnSpPr>
          <p:nvPr/>
        </p:nvCxnSpPr>
        <p:spPr>
          <a:xfrm flipH="1">
            <a:off x="8560491" y="3615852"/>
            <a:ext cx="4170" cy="2279826"/>
          </a:xfrm>
          <a:prstGeom prst="line">
            <a:avLst/>
          </a:prstGeom>
          <a:ln>
            <a:solidFill>
              <a:schemeClr val="accent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B08226D1-AC68-41DF-AD7F-5A6264485DFA}"/>
                  </a:ext>
                </a:extLst>
              </p:cNvPr>
              <p:cNvSpPr/>
              <p:nvPr/>
            </p:nvSpPr>
            <p:spPr>
              <a:xfrm>
                <a:off x="8024970" y="5918332"/>
                <a:ext cx="1205457" cy="37542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𝑏</m:t>
                          </m:r>
                        </m:e>
                        <m:sub>
                          <m:r>
                            <a:rPr lang="en-US" b="0" i="1" dirty="0" smtClean="0">
                              <a:latin typeface="Cambria Math" panose="02040503050406030204" pitchFamily="18" charset="0"/>
                              <a:cs typeface="Calibri Light" panose="020F0302020204030204" pitchFamily="34" charset="0"/>
                            </a:rPr>
                            <m:t>𝑡</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p:sp>
            <p:nvSpPr>
              <p:cNvPr id="44" name="Rectangle 43">
                <a:extLst>
                  <a:ext uri="{FF2B5EF4-FFF2-40B4-BE49-F238E27FC236}">
                    <a16:creationId xmlns:a16="http://schemas.microsoft.com/office/drawing/2014/main" id="{B08226D1-AC68-41DF-AD7F-5A6264485DFA}"/>
                  </a:ext>
                </a:extLst>
              </p:cNvPr>
              <p:cNvSpPr>
                <a:spLocks noRot="1" noChangeAspect="1" noMove="1" noResize="1" noEditPoints="1" noAdjustHandles="1" noChangeArrowheads="1" noChangeShapeType="1" noTextEdit="1"/>
              </p:cNvSpPr>
              <p:nvPr/>
            </p:nvSpPr>
            <p:spPr>
              <a:xfrm>
                <a:off x="8024970" y="5918332"/>
                <a:ext cx="1205457" cy="375424"/>
              </a:xfrm>
              <a:prstGeom prst="rect">
                <a:avLst/>
              </a:prstGeom>
              <a:blipFill>
                <a:blip r:embed="rId6"/>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0D1F006-4E11-4EAA-834B-8357E1343E97}"/>
              </a:ext>
            </a:extLst>
          </p:cNvPr>
          <p:cNvCxnSpPr>
            <a:cxnSpLocks/>
          </p:cNvCxnSpPr>
          <p:nvPr/>
        </p:nvCxnSpPr>
        <p:spPr>
          <a:xfrm flipH="1">
            <a:off x="8609146" y="5622190"/>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955375-C887-4B36-91EA-AAB0CBC74364}"/>
              </a:ext>
            </a:extLst>
          </p:cNvPr>
          <p:cNvCxnSpPr>
            <a:cxnSpLocks/>
          </p:cNvCxnSpPr>
          <p:nvPr/>
        </p:nvCxnSpPr>
        <p:spPr>
          <a:xfrm flipH="1">
            <a:off x="8595417" y="4988806"/>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5FA5FC3-4F77-482C-BDFE-783B82FA5A1B}"/>
              </a:ext>
            </a:extLst>
          </p:cNvPr>
          <p:cNvCxnSpPr>
            <a:cxnSpLocks/>
          </p:cNvCxnSpPr>
          <p:nvPr/>
        </p:nvCxnSpPr>
        <p:spPr>
          <a:xfrm flipH="1">
            <a:off x="8576596" y="4453249"/>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22F5C9C5-FBD9-4CB6-82BE-B0986D1AA0C4}"/>
              </a:ext>
            </a:extLst>
          </p:cNvPr>
          <p:cNvSpPr/>
          <p:nvPr/>
        </p:nvSpPr>
        <p:spPr>
          <a:xfrm>
            <a:off x="6027068" y="5371422"/>
            <a:ext cx="240192" cy="48825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Rectangle 46">
                <a:extLst>
                  <a:ext uri="{FF2B5EF4-FFF2-40B4-BE49-F238E27FC236}">
                    <a16:creationId xmlns:a16="http://schemas.microsoft.com/office/drawing/2014/main" id="{B3399E5B-6372-499C-ADFB-29C84FBDB329}"/>
                  </a:ext>
                </a:extLst>
              </p:cNvPr>
              <p:cNvSpPr/>
              <p:nvPr/>
            </p:nvSpPr>
            <p:spPr>
              <a:xfrm>
                <a:off x="5472563" y="5382454"/>
                <a:ext cx="51965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cs typeface="Calibri Light" panose="020F0302020204030204" pitchFamily="34" charset="0"/>
                        </a:rPr>
                        <m:t>𝑡𝑎𝑥</m:t>
                      </m:r>
                    </m:oMath>
                  </m:oMathPara>
                </a14:m>
                <a:endParaRPr lang="en-US" dirty="0">
                  <a:solidFill>
                    <a:srgbClr val="FF0000"/>
                  </a:solidFill>
                  <a:cs typeface="Calibri Light" panose="020F0302020204030204" pitchFamily="34" charset="0"/>
                </a:endParaRPr>
              </a:p>
            </p:txBody>
          </p:sp>
        </mc:Choice>
        <mc:Fallback>
          <p:sp>
            <p:nvSpPr>
              <p:cNvPr id="47" name="Rectangle 46">
                <a:extLst>
                  <a:ext uri="{FF2B5EF4-FFF2-40B4-BE49-F238E27FC236}">
                    <a16:creationId xmlns:a16="http://schemas.microsoft.com/office/drawing/2014/main" id="{B3399E5B-6372-499C-ADFB-29C84FBDB329}"/>
                  </a:ext>
                </a:extLst>
              </p:cNvPr>
              <p:cNvSpPr>
                <a:spLocks noRot="1" noChangeAspect="1" noMove="1" noResize="1" noEditPoints="1" noAdjustHandles="1" noChangeArrowheads="1" noChangeShapeType="1" noTextEdit="1"/>
              </p:cNvSpPr>
              <p:nvPr/>
            </p:nvSpPr>
            <p:spPr>
              <a:xfrm>
                <a:off x="5472563" y="5382454"/>
                <a:ext cx="519653" cy="369332"/>
              </a:xfrm>
              <a:prstGeom prst="rect">
                <a:avLst/>
              </a:prstGeom>
              <a:blipFill>
                <a:blip r:embed="rId7"/>
                <a:stretch>
                  <a:fillRect l="-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31F1EF6-7140-8181-EC79-14FBD37826AC}"/>
                  </a:ext>
                </a:extLst>
              </p:cNvPr>
              <p:cNvSpPr txBox="1"/>
              <p:nvPr/>
            </p:nvSpPr>
            <p:spPr>
              <a:xfrm>
                <a:off x="327082" y="1351508"/>
                <a:ext cx="4891401" cy="2756909"/>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What is the optimal tax?</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The optimal tax is equal to external marginal costs (i.e., marginal damages) at the quantity (</a:t>
                </a:r>
                <a14:m>
                  <m:oMath xmlns:m="http://schemas.openxmlformats.org/officeDocument/2006/math">
                    <m:sSubSup>
                      <m:sSubSupPr>
                        <m:ctrlPr>
                          <a:rPr lang="en-US" sz="2000" b="0" i="1" dirty="0" smtClean="0">
                            <a:latin typeface="Cambria Math" panose="02040503050406030204" pitchFamily="18" charset="0"/>
                            <a:cs typeface="Calibri Light" panose="020F0302020204030204" pitchFamily="34" charset="0"/>
                          </a:rPr>
                        </m:ctrlPr>
                      </m:sSubSupPr>
                      <m:e>
                        <m:r>
                          <a:rPr lang="en-US" sz="2000" b="0" i="1" dirty="0" smtClean="0">
                            <a:latin typeface="Cambria Math" panose="02040503050406030204" pitchFamily="18" charset="0"/>
                            <a:cs typeface="Calibri Light" panose="020F0302020204030204" pitchFamily="34" charset="0"/>
                          </a:rPr>
                          <m:t>𝑏</m:t>
                        </m:r>
                      </m:e>
                      <m:sub>
                        <m:r>
                          <a:rPr lang="en-US" sz="2000" b="0" i="1" dirty="0" smtClean="0">
                            <a:latin typeface="Cambria Math" panose="02040503050406030204" pitchFamily="18" charset="0"/>
                            <a:cs typeface="Calibri Light" panose="020F0302020204030204" pitchFamily="34" charset="0"/>
                          </a:rPr>
                          <m:t>𝑡</m:t>
                        </m:r>
                      </m:sub>
                      <m:sup>
                        <m:r>
                          <a:rPr lang="en-US" sz="2000" b="0" i="1" dirty="0" smtClean="0">
                            <a:latin typeface="Cambria Math" panose="02040503050406030204" pitchFamily="18" charset="0"/>
                            <a:cs typeface="Calibri Light" panose="020F0302020204030204" pitchFamily="34" charset="0"/>
                          </a:rPr>
                          <m:t>∗</m:t>
                        </m:r>
                      </m:sup>
                    </m:sSubSup>
                  </m:oMath>
                </a14:m>
                <a:r>
                  <a:rPr lang="en-US" sz="2000" dirty="0">
                    <a:cs typeface="Calibri Light" panose="020F0302020204030204" pitchFamily="34" charset="0"/>
                  </a:rPr>
                  <a:t>) </a:t>
                </a:r>
                <a:r>
                  <a:rPr lang="en-US" sz="2000" dirty="0">
                    <a:latin typeface="+mj-lt"/>
                    <a:cs typeface="Calibri Light" panose="020F0302020204030204" pitchFamily="34" charset="0"/>
                  </a:rPr>
                  <a:t>where the social marginal cost curve intersects the private marginal benefit curve (i.e., the demand curve). </a:t>
                </a:r>
              </a:p>
            </p:txBody>
          </p:sp>
        </mc:Choice>
        <mc:Fallback>
          <p:sp>
            <p:nvSpPr>
              <p:cNvPr id="14" name="TextBox 13">
                <a:extLst>
                  <a:ext uri="{FF2B5EF4-FFF2-40B4-BE49-F238E27FC236}">
                    <a16:creationId xmlns:a16="http://schemas.microsoft.com/office/drawing/2014/main" id="{F31F1EF6-7140-8181-EC79-14FBD37826AC}"/>
                  </a:ext>
                </a:extLst>
              </p:cNvPr>
              <p:cNvSpPr txBox="1">
                <a:spLocks noRot="1" noChangeAspect="1" noMove="1" noResize="1" noEditPoints="1" noAdjustHandles="1" noChangeArrowheads="1" noChangeShapeType="1" noTextEdit="1"/>
              </p:cNvSpPr>
              <p:nvPr/>
            </p:nvSpPr>
            <p:spPr>
              <a:xfrm>
                <a:off x="327082" y="1351508"/>
                <a:ext cx="4891401" cy="2756909"/>
              </a:xfrm>
              <a:prstGeom prst="rect">
                <a:avLst/>
              </a:prstGeom>
              <a:blipFill>
                <a:blip r:embed="rId8"/>
                <a:stretch>
                  <a:fillRect l="-1372" r="-1746" b="-3097"/>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20877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5677006" y="1574819"/>
            <a:ext cx="5768973" cy="4761863"/>
            <a:chOff x="6258238" y="2019280"/>
            <a:chExt cx="5071485"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6258238" y="2019280"/>
              <a:ext cx="5071485" cy="4069910"/>
              <a:chOff x="2686494" y="1020725"/>
              <a:chExt cx="641143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686494" y="3429000"/>
                <a:ext cx="815164"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085263" y="2099879"/>
              <a:ext cx="3965845" cy="3431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CA26147B-D0A9-4E07-B637-44F278FC579C}"/>
              </a:ext>
            </a:extLst>
          </p:cNvPr>
          <p:cNvSpPr/>
          <p:nvPr/>
        </p:nvSpPr>
        <p:spPr>
          <a:xfrm>
            <a:off x="6818792" y="1574819"/>
            <a:ext cx="3908918" cy="340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p:cNvSpPr>
            <a:spLocks noGrp="1"/>
          </p:cNvSpPr>
          <p:nvPr>
            <p:ph type="title"/>
          </p:nvPr>
        </p:nvSpPr>
        <p:spPr>
          <a:xfrm>
            <a:off x="1778511" y="146227"/>
            <a:ext cx="8634973" cy="799515"/>
          </a:xfrm>
        </p:spPr>
        <p:txBody>
          <a:bodyPr>
            <a:normAutofit/>
          </a:bodyPr>
          <a:lstStyle/>
          <a:p>
            <a:pPr algn="ctr"/>
            <a:r>
              <a:rPr lang="en-US" sz="4000" dirty="0">
                <a:solidFill>
                  <a:schemeClr val="tx1"/>
                </a:solidFill>
                <a:latin typeface="+mj-lt"/>
              </a:rPr>
              <a:t>Emissions Taxes</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1404718" y="1766239"/>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9824641" y="4224689"/>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10489461" y="2208241"/>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19" name="Rectangle 18">
            <a:extLst>
              <a:ext uri="{FF2B5EF4-FFF2-40B4-BE49-F238E27FC236}">
                <a16:creationId xmlns:a16="http://schemas.microsoft.com/office/drawing/2014/main" id="{7FFBC481-5DE9-46BB-B393-3627A9428F84}"/>
              </a:ext>
            </a:extLst>
          </p:cNvPr>
          <p:cNvSpPr/>
          <p:nvPr/>
        </p:nvSpPr>
        <p:spPr>
          <a:xfrm>
            <a:off x="5603297" y="1669121"/>
            <a:ext cx="887166" cy="369332"/>
          </a:xfrm>
          <a:prstGeom prst="rect">
            <a:avLst/>
          </a:prstGeom>
        </p:spPr>
        <p:txBody>
          <a:bodyPr wrap="square">
            <a:spAutoFit/>
          </a:bodyPr>
          <a:lstStyle/>
          <a:p>
            <a:pPr algn="ctr"/>
            <a:r>
              <a:rPr lang="en-US" dirty="0">
                <a:cs typeface="Calibri Light" panose="020F0302020204030204" pitchFamily="34" charset="0"/>
              </a:rPr>
              <a:t>Price</a:t>
            </a: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6769460" y="2086795"/>
            <a:ext cx="4070352" cy="3452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6885739" y="2033590"/>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F66491A-F0EB-45B2-9D3B-D2A0D38E6B9E}"/>
              </a:ext>
            </a:extLst>
          </p:cNvPr>
          <p:cNvSpPr/>
          <p:nvPr/>
        </p:nvSpPr>
        <p:spPr>
          <a:xfrm>
            <a:off x="10830518" y="5970643"/>
            <a:ext cx="1205457" cy="369332"/>
          </a:xfrm>
          <a:prstGeom prst="rect">
            <a:avLst/>
          </a:prstGeom>
        </p:spPr>
        <p:txBody>
          <a:bodyPr wrap="square">
            <a:spAutoFit/>
          </a:bodyPr>
          <a:lstStyle/>
          <a:p>
            <a:pPr algn="ctr"/>
            <a:r>
              <a:rPr lang="en-US" dirty="0">
                <a:cs typeface="Calibri Light" panose="020F0302020204030204" pitchFamily="34" charset="0"/>
              </a:rPr>
              <a:t># of Bags</a:t>
            </a:r>
          </a:p>
        </p:txBody>
      </p:sp>
      <p:cxnSp>
        <p:nvCxnSpPr>
          <p:cNvPr id="20" name="Straight Connector 19">
            <a:extLst>
              <a:ext uri="{FF2B5EF4-FFF2-40B4-BE49-F238E27FC236}">
                <a16:creationId xmlns:a16="http://schemas.microsoft.com/office/drawing/2014/main" id="{A2A08BF4-9F38-4AB2-9957-E165CD28FD98}"/>
              </a:ext>
            </a:extLst>
          </p:cNvPr>
          <p:cNvCxnSpPr>
            <a:cxnSpLocks/>
          </p:cNvCxnSpPr>
          <p:nvPr/>
        </p:nvCxnSpPr>
        <p:spPr>
          <a:xfrm>
            <a:off x="8857090" y="3860576"/>
            <a:ext cx="20083" cy="2025344"/>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Rectangle 63">
                <a:extLst>
                  <a:ext uri="{FF2B5EF4-FFF2-40B4-BE49-F238E27FC236}">
                    <a16:creationId xmlns:a16="http://schemas.microsoft.com/office/drawing/2014/main" id="{1D2EB2A9-1A06-40CB-9712-506697778353}"/>
                  </a:ext>
                </a:extLst>
              </p:cNvPr>
              <p:cNvSpPr/>
              <p:nvPr/>
            </p:nvSpPr>
            <p:spPr>
              <a:xfrm>
                <a:off x="8380572" y="5917258"/>
                <a:ext cx="1205457"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𝑏</m:t>
                          </m:r>
                        </m:e>
                        <m:sub>
                          <m:r>
                            <a:rPr lang="en-US" b="0" i="1" dirty="0" smtClean="0">
                              <a:latin typeface="Cambria Math" panose="02040503050406030204" pitchFamily="18" charset="0"/>
                              <a:cs typeface="Calibri Light" panose="020F0302020204030204" pitchFamily="34" charset="0"/>
                            </a:rPr>
                            <m:t>𝑝</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p:sp>
            <p:nvSpPr>
              <p:cNvPr id="64" name="Rectangle 63">
                <a:extLst>
                  <a:ext uri="{FF2B5EF4-FFF2-40B4-BE49-F238E27FC236}">
                    <a16:creationId xmlns:a16="http://schemas.microsoft.com/office/drawing/2014/main" id="{1D2EB2A9-1A06-40CB-9712-506697778353}"/>
                  </a:ext>
                </a:extLst>
              </p:cNvPr>
              <p:cNvSpPr>
                <a:spLocks noRot="1" noChangeAspect="1" noMove="1" noResize="1" noEditPoints="1" noAdjustHandles="1" noChangeArrowheads="1" noChangeShapeType="1" noTextEdit="1"/>
              </p:cNvSpPr>
              <p:nvPr/>
            </p:nvSpPr>
            <p:spPr>
              <a:xfrm>
                <a:off x="8380572" y="5917258"/>
                <a:ext cx="1205457" cy="390748"/>
              </a:xfrm>
              <a:prstGeom prst="rect">
                <a:avLst/>
              </a:prstGeom>
              <a:blipFill>
                <a:blip r:embed="rId5"/>
                <a:stretch>
                  <a:fillRect b="-3125"/>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203F4AEA-3BE7-41B7-BA75-8AE6E7D6FA52}"/>
              </a:ext>
            </a:extLst>
          </p:cNvPr>
          <p:cNvCxnSpPr>
            <a:cxnSpLocks/>
          </p:cNvCxnSpPr>
          <p:nvPr/>
        </p:nvCxnSpPr>
        <p:spPr>
          <a:xfrm>
            <a:off x="6521339" y="5401504"/>
            <a:ext cx="4436718" cy="0"/>
          </a:xfrm>
          <a:prstGeom prst="line">
            <a:avLst/>
          </a:prstGeom>
          <a:ln w="19050">
            <a:solidFill>
              <a:srgbClr val="7030A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45CA974-A32F-476A-BA25-5A90D6B3D03B}"/>
              </a:ext>
            </a:extLst>
          </p:cNvPr>
          <p:cNvSpPr/>
          <p:nvPr/>
        </p:nvSpPr>
        <p:spPr>
          <a:xfrm>
            <a:off x="10809124" y="5026995"/>
            <a:ext cx="1424750" cy="738664"/>
          </a:xfrm>
          <a:prstGeom prst="rect">
            <a:avLst/>
          </a:prstGeom>
        </p:spPr>
        <p:txBody>
          <a:bodyPr wrap="square">
            <a:spAutoFit/>
          </a:bodyPr>
          <a:lstStyle/>
          <a:p>
            <a:pPr algn="ctr"/>
            <a:r>
              <a:rPr lang="en-US" sz="1400" dirty="0">
                <a:cs typeface="Calibri Light" panose="020F0302020204030204" pitchFamily="34" charset="0"/>
              </a:rPr>
              <a:t>External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endParaRPr lang="en-US" sz="1400" dirty="0"/>
          </a:p>
        </p:txBody>
      </p:sp>
      <p:cxnSp>
        <p:nvCxnSpPr>
          <p:cNvPr id="37" name="Straight Connector 36">
            <a:extLst>
              <a:ext uri="{FF2B5EF4-FFF2-40B4-BE49-F238E27FC236}">
                <a16:creationId xmlns:a16="http://schemas.microsoft.com/office/drawing/2014/main" id="{9DF403A1-3727-4225-BE51-0819F3CB8A22}"/>
              </a:ext>
            </a:extLst>
          </p:cNvPr>
          <p:cNvCxnSpPr>
            <a:cxnSpLocks/>
          </p:cNvCxnSpPr>
          <p:nvPr/>
        </p:nvCxnSpPr>
        <p:spPr>
          <a:xfrm flipV="1">
            <a:off x="6809033" y="1594282"/>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424FD2A-EF8E-4E5B-B554-764A33FF60AD}"/>
              </a:ext>
            </a:extLst>
          </p:cNvPr>
          <p:cNvSpPr/>
          <p:nvPr/>
        </p:nvSpPr>
        <p:spPr>
          <a:xfrm>
            <a:off x="9063547" y="1487525"/>
            <a:ext cx="1424750" cy="738664"/>
          </a:xfrm>
          <a:prstGeom prst="rect">
            <a:avLst/>
          </a:prstGeom>
        </p:spPr>
        <p:txBody>
          <a:bodyPr wrap="square">
            <a:spAutoFit/>
          </a:bodyPr>
          <a:lstStyle/>
          <a:p>
            <a:pPr algn="ctr"/>
            <a:r>
              <a:rPr lang="en-US" sz="1400" dirty="0">
                <a:cs typeface="Calibri Light" panose="020F0302020204030204" pitchFamily="34" charset="0"/>
              </a:rPr>
              <a:t>Social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cxnSp>
        <p:nvCxnSpPr>
          <p:cNvPr id="40" name="Straight Connector 39">
            <a:extLst>
              <a:ext uri="{FF2B5EF4-FFF2-40B4-BE49-F238E27FC236}">
                <a16:creationId xmlns:a16="http://schemas.microsoft.com/office/drawing/2014/main" id="{77664EDF-2CC9-4A1F-96CA-F798F9C547AE}"/>
              </a:ext>
            </a:extLst>
          </p:cNvPr>
          <p:cNvCxnSpPr>
            <a:cxnSpLocks/>
          </p:cNvCxnSpPr>
          <p:nvPr/>
        </p:nvCxnSpPr>
        <p:spPr>
          <a:xfrm flipH="1">
            <a:off x="8560491" y="3615852"/>
            <a:ext cx="4170" cy="2279826"/>
          </a:xfrm>
          <a:prstGeom prst="line">
            <a:avLst/>
          </a:prstGeom>
          <a:ln>
            <a:solidFill>
              <a:schemeClr val="accent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B08226D1-AC68-41DF-AD7F-5A6264485DFA}"/>
                  </a:ext>
                </a:extLst>
              </p:cNvPr>
              <p:cNvSpPr/>
              <p:nvPr/>
            </p:nvSpPr>
            <p:spPr>
              <a:xfrm>
                <a:off x="8024970" y="5918332"/>
                <a:ext cx="1205457" cy="37542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𝑏</m:t>
                          </m:r>
                        </m:e>
                        <m:sub>
                          <m:r>
                            <a:rPr lang="en-US" b="0" i="1" dirty="0" smtClean="0">
                              <a:latin typeface="Cambria Math" panose="02040503050406030204" pitchFamily="18" charset="0"/>
                              <a:cs typeface="Calibri Light" panose="020F0302020204030204" pitchFamily="34" charset="0"/>
                            </a:rPr>
                            <m:t>𝑡</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p:sp>
            <p:nvSpPr>
              <p:cNvPr id="44" name="Rectangle 43">
                <a:extLst>
                  <a:ext uri="{FF2B5EF4-FFF2-40B4-BE49-F238E27FC236}">
                    <a16:creationId xmlns:a16="http://schemas.microsoft.com/office/drawing/2014/main" id="{B08226D1-AC68-41DF-AD7F-5A6264485DFA}"/>
                  </a:ext>
                </a:extLst>
              </p:cNvPr>
              <p:cNvSpPr>
                <a:spLocks noRot="1" noChangeAspect="1" noMove="1" noResize="1" noEditPoints="1" noAdjustHandles="1" noChangeArrowheads="1" noChangeShapeType="1" noTextEdit="1"/>
              </p:cNvSpPr>
              <p:nvPr/>
            </p:nvSpPr>
            <p:spPr>
              <a:xfrm>
                <a:off x="8024970" y="5918332"/>
                <a:ext cx="1205457" cy="375424"/>
              </a:xfrm>
              <a:prstGeom prst="rect">
                <a:avLst/>
              </a:prstGeom>
              <a:blipFill>
                <a:blip r:embed="rId6"/>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0D1F006-4E11-4EAA-834B-8357E1343E97}"/>
              </a:ext>
            </a:extLst>
          </p:cNvPr>
          <p:cNvCxnSpPr>
            <a:cxnSpLocks/>
          </p:cNvCxnSpPr>
          <p:nvPr/>
        </p:nvCxnSpPr>
        <p:spPr>
          <a:xfrm flipH="1">
            <a:off x="8609146" y="5622190"/>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955375-C887-4B36-91EA-AAB0CBC74364}"/>
              </a:ext>
            </a:extLst>
          </p:cNvPr>
          <p:cNvCxnSpPr>
            <a:cxnSpLocks/>
          </p:cNvCxnSpPr>
          <p:nvPr/>
        </p:nvCxnSpPr>
        <p:spPr>
          <a:xfrm flipH="1">
            <a:off x="8595417" y="4988806"/>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5FA5FC3-4F77-482C-BDFE-783B82FA5A1B}"/>
              </a:ext>
            </a:extLst>
          </p:cNvPr>
          <p:cNvCxnSpPr>
            <a:cxnSpLocks/>
          </p:cNvCxnSpPr>
          <p:nvPr/>
        </p:nvCxnSpPr>
        <p:spPr>
          <a:xfrm flipH="1">
            <a:off x="8576596" y="4453249"/>
            <a:ext cx="24794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22F5C9C5-FBD9-4CB6-82BE-B0986D1AA0C4}"/>
              </a:ext>
            </a:extLst>
          </p:cNvPr>
          <p:cNvSpPr/>
          <p:nvPr/>
        </p:nvSpPr>
        <p:spPr>
          <a:xfrm>
            <a:off x="6027068" y="5371422"/>
            <a:ext cx="240192" cy="48825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Rectangle 46">
                <a:extLst>
                  <a:ext uri="{FF2B5EF4-FFF2-40B4-BE49-F238E27FC236}">
                    <a16:creationId xmlns:a16="http://schemas.microsoft.com/office/drawing/2014/main" id="{B3399E5B-6372-499C-ADFB-29C84FBDB329}"/>
                  </a:ext>
                </a:extLst>
              </p:cNvPr>
              <p:cNvSpPr/>
              <p:nvPr/>
            </p:nvSpPr>
            <p:spPr>
              <a:xfrm>
                <a:off x="5472563" y="5382454"/>
                <a:ext cx="51965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cs typeface="Calibri Light" panose="020F0302020204030204" pitchFamily="34" charset="0"/>
                        </a:rPr>
                        <m:t>𝑡𝑎𝑥</m:t>
                      </m:r>
                    </m:oMath>
                  </m:oMathPara>
                </a14:m>
                <a:endParaRPr lang="en-US" dirty="0">
                  <a:solidFill>
                    <a:srgbClr val="FF0000"/>
                  </a:solidFill>
                  <a:cs typeface="Calibri Light" panose="020F0302020204030204" pitchFamily="34" charset="0"/>
                </a:endParaRPr>
              </a:p>
            </p:txBody>
          </p:sp>
        </mc:Choice>
        <mc:Fallback>
          <p:sp>
            <p:nvSpPr>
              <p:cNvPr id="47" name="Rectangle 46">
                <a:extLst>
                  <a:ext uri="{FF2B5EF4-FFF2-40B4-BE49-F238E27FC236}">
                    <a16:creationId xmlns:a16="http://schemas.microsoft.com/office/drawing/2014/main" id="{B3399E5B-6372-499C-ADFB-29C84FBDB329}"/>
                  </a:ext>
                </a:extLst>
              </p:cNvPr>
              <p:cNvSpPr>
                <a:spLocks noRot="1" noChangeAspect="1" noMove="1" noResize="1" noEditPoints="1" noAdjustHandles="1" noChangeArrowheads="1" noChangeShapeType="1" noTextEdit="1"/>
              </p:cNvSpPr>
              <p:nvPr/>
            </p:nvSpPr>
            <p:spPr>
              <a:xfrm>
                <a:off x="5472563" y="5382454"/>
                <a:ext cx="519653" cy="369332"/>
              </a:xfrm>
              <a:prstGeom prst="rect">
                <a:avLst/>
              </a:prstGeom>
              <a:blipFill>
                <a:blip r:embed="rId7"/>
                <a:stretch>
                  <a:fillRect l="-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31F1EF6-7140-8181-EC79-14FBD37826AC}"/>
                  </a:ext>
                </a:extLst>
              </p:cNvPr>
              <p:cNvSpPr txBox="1"/>
              <p:nvPr/>
            </p:nvSpPr>
            <p:spPr>
              <a:xfrm>
                <a:off x="327082" y="1351508"/>
                <a:ext cx="4983786" cy="4295791"/>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What is the optimal tax?</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The optimal tax is equal to external marginal costs (i.e., marginal damages) at the quantity (</a:t>
                </a:r>
                <a14:m>
                  <m:oMath xmlns:m="http://schemas.openxmlformats.org/officeDocument/2006/math">
                    <m:sSubSup>
                      <m:sSubSupPr>
                        <m:ctrlPr>
                          <a:rPr lang="en-US" sz="2000" b="0" i="1" dirty="0" smtClean="0">
                            <a:latin typeface="Cambria Math" panose="02040503050406030204" pitchFamily="18" charset="0"/>
                            <a:cs typeface="Calibri Light" panose="020F0302020204030204" pitchFamily="34" charset="0"/>
                          </a:rPr>
                        </m:ctrlPr>
                      </m:sSubSupPr>
                      <m:e>
                        <m:r>
                          <a:rPr lang="en-US" sz="2000" b="0" i="1" dirty="0" smtClean="0">
                            <a:latin typeface="Cambria Math" panose="02040503050406030204" pitchFamily="18" charset="0"/>
                            <a:cs typeface="Calibri Light" panose="020F0302020204030204" pitchFamily="34" charset="0"/>
                          </a:rPr>
                          <m:t>𝑏</m:t>
                        </m:r>
                      </m:e>
                      <m:sub>
                        <m:r>
                          <a:rPr lang="en-US" sz="2000" b="0" i="1" dirty="0" smtClean="0">
                            <a:latin typeface="Cambria Math" panose="02040503050406030204" pitchFamily="18" charset="0"/>
                            <a:cs typeface="Calibri Light" panose="020F0302020204030204" pitchFamily="34" charset="0"/>
                          </a:rPr>
                          <m:t>𝑡</m:t>
                        </m:r>
                      </m:sub>
                      <m:sup>
                        <m:r>
                          <a:rPr lang="en-US" sz="2000" b="0" i="1" dirty="0" smtClean="0">
                            <a:latin typeface="Cambria Math" panose="02040503050406030204" pitchFamily="18" charset="0"/>
                            <a:cs typeface="Calibri Light" panose="020F0302020204030204" pitchFamily="34" charset="0"/>
                          </a:rPr>
                          <m:t>∗</m:t>
                        </m:r>
                      </m:sup>
                    </m:sSubSup>
                  </m:oMath>
                </a14:m>
                <a:r>
                  <a:rPr lang="en-US" sz="2000" dirty="0">
                    <a:cs typeface="Calibri Light" panose="020F0302020204030204" pitchFamily="34" charset="0"/>
                  </a:rPr>
                  <a:t>) </a:t>
                </a:r>
                <a:r>
                  <a:rPr lang="en-US" sz="2000" dirty="0">
                    <a:latin typeface="+mj-lt"/>
                    <a:cs typeface="Calibri Light" panose="020F0302020204030204" pitchFamily="34" charset="0"/>
                  </a:rPr>
                  <a:t>where the social marginal cost curve intersects the private marginal benefit curve (i.e., the demand curve).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Equivalently, the optimal tax is the vertical distance between SMC and PMC at the optimal quantity (i.e., tax = SMC – PMC).  </a:t>
                </a:r>
              </a:p>
            </p:txBody>
          </p:sp>
        </mc:Choice>
        <mc:Fallback>
          <p:sp>
            <p:nvSpPr>
              <p:cNvPr id="14" name="TextBox 13">
                <a:extLst>
                  <a:ext uri="{FF2B5EF4-FFF2-40B4-BE49-F238E27FC236}">
                    <a16:creationId xmlns:a16="http://schemas.microsoft.com/office/drawing/2014/main" id="{F31F1EF6-7140-8181-EC79-14FBD37826AC}"/>
                  </a:ext>
                </a:extLst>
              </p:cNvPr>
              <p:cNvSpPr txBox="1">
                <a:spLocks noRot="1" noChangeAspect="1" noMove="1" noResize="1" noEditPoints="1" noAdjustHandles="1" noChangeArrowheads="1" noChangeShapeType="1" noTextEdit="1"/>
              </p:cNvSpPr>
              <p:nvPr/>
            </p:nvSpPr>
            <p:spPr>
              <a:xfrm>
                <a:off x="327082" y="1351508"/>
                <a:ext cx="4983786" cy="4295791"/>
              </a:xfrm>
              <a:prstGeom prst="rect">
                <a:avLst/>
              </a:prstGeom>
              <a:blipFill>
                <a:blip r:embed="rId8"/>
                <a:stretch>
                  <a:fillRect l="-1346" r="-1469" b="-1705"/>
                </a:stretch>
              </a:blipFill>
              <a:effectLst/>
            </p:spPr>
            <p:txBody>
              <a:bodyPr/>
              <a:lstStyle/>
              <a:p>
                <a:r>
                  <a:rPr lang="en-US">
                    <a:noFill/>
                  </a:rPr>
                  <a:t> </a:t>
                </a:r>
              </a:p>
            </p:txBody>
          </p:sp>
        </mc:Fallback>
      </mc:AlternateContent>
      <p:sp>
        <p:nvSpPr>
          <p:cNvPr id="9" name="Left Brace 8">
            <a:extLst>
              <a:ext uri="{FF2B5EF4-FFF2-40B4-BE49-F238E27FC236}">
                <a16:creationId xmlns:a16="http://schemas.microsoft.com/office/drawing/2014/main" id="{F23BD152-4420-4DF1-C322-201705D1D2C1}"/>
              </a:ext>
            </a:extLst>
          </p:cNvPr>
          <p:cNvSpPr/>
          <p:nvPr/>
        </p:nvSpPr>
        <p:spPr>
          <a:xfrm>
            <a:off x="8282494" y="3634250"/>
            <a:ext cx="240192" cy="48825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305CE7B2-955A-744A-445E-54E37D61D2A5}"/>
                  </a:ext>
                </a:extLst>
              </p:cNvPr>
              <p:cNvSpPr/>
              <p:nvPr/>
            </p:nvSpPr>
            <p:spPr>
              <a:xfrm>
                <a:off x="7814262" y="3677520"/>
                <a:ext cx="51965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cs typeface="Calibri Light" panose="020F0302020204030204" pitchFamily="34" charset="0"/>
                        </a:rPr>
                        <m:t>𝑡𝑎𝑥</m:t>
                      </m:r>
                    </m:oMath>
                  </m:oMathPara>
                </a14:m>
                <a:endParaRPr lang="en-US" dirty="0">
                  <a:solidFill>
                    <a:srgbClr val="FF0000"/>
                  </a:solidFill>
                  <a:cs typeface="Calibri Light" panose="020F0302020204030204" pitchFamily="34" charset="0"/>
                </a:endParaRPr>
              </a:p>
            </p:txBody>
          </p:sp>
        </mc:Choice>
        <mc:Fallback>
          <p:sp>
            <p:nvSpPr>
              <p:cNvPr id="13" name="Rectangle 12">
                <a:extLst>
                  <a:ext uri="{FF2B5EF4-FFF2-40B4-BE49-F238E27FC236}">
                    <a16:creationId xmlns:a16="http://schemas.microsoft.com/office/drawing/2014/main" id="{305CE7B2-955A-744A-445E-54E37D61D2A5}"/>
                  </a:ext>
                </a:extLst>
              </p:cNvPr>
              <p:cNvSpPr>
                <a:spLocks noRot="1" noChangeAspect="1" noMove="1" noResize="1" noEditPoints="1" noAdjustHandles="1" noChangeArrowheads="1" noChangeShapeType="1" noTextEdit="1"/>
              </p:cNvSpPr>
              <p:nvPr/>
            </p:nvSpPr>
            <p:spPr>
              <a:xfrm>
                <a:off x="7814262" y="3677520"/>
                <a:ext cx="519653" cy="369332"/>
              </a:xfrm>
              <a:prstGeom prst="rect">
                <a:avLst/>
              </a:prstGeom>
              <a:blipFill>
                <a:blip r:embed="rId9"/>
                <a:stretch>
                  <a:fillRect l="-35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99258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6030345" y="2136505"/>
            <a:ext cx="5486400" cy="4069910"/>
            <a:chOff x="5843324" y="2019280"/>
            <a:chExt cx="5486400"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5843324" y="2019280"/>
              <a:ext cx="5486400" cy="4069910"/>
              <a:chOff x="2161954" y="1020725"/>
              <a:chExt cx="693597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161954" y="3429000"/>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145060" y="2099878"/>
              <a:ext cx="3906048" cy="3390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2"/>
          <p:cNvSpPr>
            <a:spLocks noGrp="1"/>
          </p:cNvSpPr>
          <p:nvPr>
            <p:ph type="title"/>
          </p:nvPr>
        </p:nvSpPr>
        <p:spPr>
          <a:xfrm>
            <a:off x="2982561" y="93358"/>
            <a:ext cx="6003853" cy="799515"/>
          </a:xfrm>
        </p:spPr>
        <p:txBody>
          <a:bodyPr>
            <a:normAutofit/>
          </a:bodyPr>
          <a:lstStyle/>
          <a:p>
            <a:pPr algn="ctr"/>
            <a:r>
              <a:rPr lang="en-US" sz="4000" dirty="0">
                <a:solidFill>
                  <a:schemeClr val="tx1"/>
                </a:solidFill>
                <a:latin typeface="+mj-lt"/>
              </a:rPr>
              <a:t>“Market” for Pollution</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7550197" y="2281874"/>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11090960" y="4880509"/>
            <a:ext cx="1003352" cy="738664"/>
          </a:xfrm>
          <a:prstGeom prst="rect">
            <a:avLst/>
          </a:prstGeom>
        </p:spPr>
        <p:txBody>
          <a:bodyPr wrap="none">
            <a:spAutoFit/>
          </a:bodyPr>
          <a:lstStyle/>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 of </a:t>
            </a:r>
          </a:p>
          <a:p>
            <a:pPr algn="ctr"/>
            <a:r>
              <a:rPr lang="en-US" sz="1400" dirty="0">
                <a:cs typeface="Calibri Light" panose="020F0302020204030204" pitchFamily="34" charset="0"/>
              </a:rPr>
              <a:t>Abatement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10995986" y="2270743"/>
            <a:ext cx="1003352" cy="738664"/>
          </a:xfrm>
          <a:prstGeom prst="rect">
            <a:avLst/>
          </a:prstGeom>
        </p:spPr>
        <p:txBody>
          <a:bodyPr wrap="none">
            <a:spAutoFit/>
          </a:bodyPr>
          <a:lstStyle/>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 of </a:t>
            </a:r>
          </a:p>
          <a:p>
            <a:pPr algn="ctr"/>
            <a:r>
              <a:rPr lang="en-US" sz="1400" dirty="0">
                <a:cs typeface="Calibri Light" panose="020F0302020204030204" pitchFamily="34" charset="0"/>
              </a:rPr>
              <a:t>Abatement</a:t>
            </a:r>
          </a:p>
        </p:txBody>
      </p:sp>
      <p:sp>
        <p:nvSpPr>
          <p:cNvPr id="19" name="Rectangle 18">
            <a:extLst>
              <a:ext uri="{FF2B5EF4-FFF2-40B4-BE49-F238E27FC236}">
                <a16:creationId xmlns:a16="http://schemas.microsoft.com/office/drawing/2014/main" id="{7FFBC481-5DE9-46BB-B393-3627A9428F84}"/>
              </a:ext>
            </a:extLst>
          </p:cNvPr>
          <p:cNvSpPr/>
          <p:nvPr/>
        </p:nvSpPr>
        <p:spPr>
          <a:xfrm>
            <a:off x="5888784" y="2087460"/>
            <a:ext cx="1234313" cy="1200329"/>
          </a:xfrm>
          <a:prstGeom prst="rect">
            <a:avLst/>
          </a:prstGeom>
        </p:spPr>
        <p:txBody>
          <a:bodyPr wrap="none">
            <a:spAutoFit/>
          </a:bodyPr>
          <a:lstStyle/>
          <a:p>
            <a:pPr algn="ctr"/>
            <a:r>
              <a:rPr lang="en-US" dirty="0">
                <a:latin typeface="+mj-lt"/>
                <a:cs typeface="Calibri Light" panose="020F0302020204030204" pitchFamily="34" charset="0"/>
              </a:rPr>
              <a:t>Cost of </a:t>
            </a:r>
          </a:p>
          <a:p>
            <a:pPr algn="ctr"/>
            <a:r>
              <a:rPr lang="en-US" dirty="0">
                <a:latin typeface="+mj-lt"/>
                <a:cs typeface="Calibri Light" panose="020F0302020204030204" pitchFamily="34" charset="0"/>
              </a:rPr>
              <a:t>Abatement</a:t>
            </a:r>
          </a:p>
          <a:p>
            <a:pPr algn="ctr"/>
            <a:endParaRPr lang="en-US" dirty="0">
              <a:latin typeface="+mj-lt"/>
              <a:cs typeface="Calibri Light" panose="020F0302020204030204" pitchFamily="34" charset="0"/>
            </a:endParaRPr>
          </a:p>
          <a:p>
            <a:endParaRPr lang="en-US" dirty="0">
              <a:latin typeface="+mj-lt"/>
            </a:endParaRP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7683205" y="2632037"/>
            <a:ext cx="3414288" cy="284236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7702288" y="2667632"/>
            <a:ext cx="3204099" cy="266467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BCEF0D6-71A4-48DE-9A4C-6CE51A682223}"/>
              </a:ext>
            </a:extLst>
          </p:cNvPr>
          <p:cNvSpPr/>
          <p:nvPr/>
        </p:nvSpPr>
        <p:spPr>
          <a:xfrm>
            <a:off x="8943197" y="5964028"/>
            <a:ext cx="2949526" cy="369332"/>
          </a:xfrm>
          <a:prstGeom prst="rect">
            <a:avLst/>
          </a:prstGeom>
        </p:spPr>
        <p:txBody>
          <a:bodyPr wrap="none">
            <a:spAutoFit/>
          </a:bodyPr>
          <a:lstStyle/>
          <a:p>
            <a:pPr algn="ctr"/>
            <a:r>
              <a:rPr lang="en-US" dirty="0">
                <a:latin typeface="+mj-lt"/>
                <a:cs typeface="Calibri Light" panose="020F0302020204030204" pitchFamily="34" charset="0"/>
              </a:rPr>
              <a:t>Units of pollution abatement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77855A2-D1CC-7CC7-91A6-5F982326B34D}"/>
                  </a:ext>
                </a:extLst>
              </p:cNvPr>
              <p:cNvSpPr txBox="1"/>
              <p:nvPr/>
            </p:nvSpPr>
            <p:spPr>
              <a:xfrm>
                <a:off x="389377" y="1638969"/>
                <a:ext cx="5283086" cy="4680512"/>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Let’s return to our “market” for pollution. </a:t>
                </a:r>
              </a:p>
              <a:p>
                <a:pPr>
                  <a:lnSpc>
                    <a:spcPct val="125000"/>
                  </a:lnSpc>
                </a:pPr>
                <a:r>
                  <a:rPr lang="en-US" sz="2000" dirty="0">
                    <a:latin typeface="+mj-lt"/>
                    <a:cs typeface="Calibri Light" panose="020F0302020204030204" pitchFamily="34" charset="0"/>
                  </a:rPr>
                  <a:t>The new tax mimics a market with incentives for firms to reach the optimal quantity of abatement. </a:t>
                </a:r>
              </a:p>
              <a:p>
                <a:pPr>
                  <a:lnSpc>
                    <a:spcPct val="125000"/>
                  </a:lnSpc>
                </a:pPr>
                <a:endParaRPr lang="en-US" sz="2000" dirty="0">
                  <a:latin typeface="+mj-lt"/>
                  <a:cs typeface="Calibri Light" panose="020F0302020204030204" pitchFamily="34" charset="0"/>
                </a:endParaRPr>
              </a:p>
              <a:p>
                <a:pPr>
                  <a:lnSpc>
                    <a:spcPct val="125000"/>
                  </a:lnSpc>
                </a:pPr>
                <a:r>
                  <a:rPr lang="en-US" sz="2000" dirty="0">
                    <a:latin typeface="+mj-lt"/>
                    <a:cs typeface="Calibri Light" panose="020F0302020204030204" pitchFamily="34" charset="0"/>
                  </a:rPr>
                  <a:t>This optimal abatement occurs at the tax </a:t>
                </a:r>
                <a14:m>
                  <m:oMath xmlns:m="http://schemas.openxmlformats.org/officeDocument/2006/math">
                    <m:sSup>
                      <m:sSupPr>
                        <m:ctrlPr>
                          <a:rPr lang="en-US" sz="2000" b="0" i="1" dirty="0" smtClean="0">
                            <a:latin typeface="Cambria Math" panose="02040503050406030204" pitchFamily="18" charset="0"/>
                            <a:cs typeface="Calibri Light" panose="020F0302020204030204" pitchFamily="34" charset="0"/>
                          </a:rPr>
                        </m:ctrlPr>
                      </m:sSupPr>
                      <m:e>
                        <m:r>
                          <a:rPr lang="en-US" sz="2000" b="0" i="1" dirty="0" smtClean="0">
                            <a:latin typeface="Cambria Math" panose="02040503050406030204" pitchFamily="18" charset="0"/>
                            <a:cs typeface="Calibri Light" panose="020F0302020204030204" pitchFamily="34" charset="0"/>
                          </a:rPr>
                          <m:t>𝜏</m:t>
                        </m:r>
                      </m:e>
                      <m:sup>
                        <m:r>
                          <a:rPr lang="en-US" sz="2000" b="0" i="1" dirty="0" smtClean="0">
                            <a:latin typeface="Cambria Math" panose="02040503050406030204" pitchFamily="18" charset="0"/>
                            <a:cs typeface="Calibri Light" panose="020F0302020204030204" pitchFamily="34" charset="0"/>
                          </a:rPr>
                          <m:t>∗</m:t>
                        </m:r>
                      </m:sup>
                    </m:sSup>
                  </m:oMath>
                </a14:m>
                <a:r>
                  <a:rPr lang="en-US" sz="2000" dirty="0">
                    <a:latin typeface="+mj-lt"/>
                    <a:cs typeface="Calibri Light" panose="020F0302020204030204" pitchFamily="34" charset="0"/>
                  </a:rPr>
                  <a:t>, the cost per unit of pollution imposed by the regulator.</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“Demand” is society’s demand for abatement, which is the marginal benefit of abatement.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“Supply” is the marginal costs of abatement (in perfect competition). </a:t>
                </a:r>
              </a:p>
            </p:txBody>
          </p:sp>
        </mc:Choice>
        <mc:Fallback>
          <p:sp>
            <p:nvSpPr>
              <p:cNvPr id="3" name="TextBox 2">
                <a:extLst>
                  <a:ext uri="{FF2B5EF4-FFF2-40B4-BE49-F238E27FC236}">
                    <a16:creationId xmlns:a16="http://schemas.microsoft.com/office/drawing/2014/main" id="{C77855A2-D1CC-7CC7-91A6-5F982326B34D}"/>
                  </a:ext>
                </a:extLst>
              </p:cNvPr>
              <p:cNvSpPr txBox="1">
                <a:spLocks noRot="1" noChangeAspect="1" noMove="1" noResize="1" noEditPoints="1" noAdjustHandles="1" noChangeArrowheads="1" noChangeShapeType="1" noTextEdit="1"/>
              </p:cNvSpPr>
              <p:nvPr/>
            </p:nvSpPr>
            <p:spPr>
              <a:xfrm>
                <a:off x="389377" y="1638969"/>
                <a:ext cx="5283086" cy="4680512"/>
              </a:xfrm>
              <a:prstGeom prst="rect">
                <a:avLst/>
              </a:prstGeom>
              <a:blipFill>
                <a:blip r:embed="rId5"/>
                <a:stretch>
                  <a:fillRect l="-1269" r="-1269" b="-1302"/>
                </a:stretch>
              </a:blipFill>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F69AC6ED-1167-12E8-57A0-C6FA37CB8C61}"/>
              </a:ext>
            </a:extLst>
          </p:cNvPr>
          <p:cNvCxnSpPr>
            <a:cxnSpLocks/>
          </p:cNvCxnSpPr>
          <p:nvPr/>
        </p:nvCxnSpPr>
        <p:spPr>
          <a:xfrm flipH="1">
            <a:off x="7168302" y="3998736"/>
            <a:ext cx="2147943" cy="0"/>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DD0AB996-C5D1-97FB-92F2-508C4DFDF2F1}"/>
                  </a:ext>
                </a:extLst>
              </p:cNvPr>
              <p:cNvSpPr/>
              <p:nvPr/>
            </p:nvSpPr>
            <p:spPr>
              <a:xfrm>
                <a:off x="6293175" y="3791513"/>
                <a:ext cx="1205457" cy="392993"/>
              </a:xfrm>
              <a:prstGeom prst="rect">
                <a:avLst/>
              </a:prstGeom>
            </p:spPr>
            <p:txBody>
              <a:bodyPr wrap="square">
                <a:spAutoFit/>
              </a:bodyPr>
              <a:lstStyle/>
              <a:p>
                <a:pPr algn="ctr"/>
                <a14:m>
                  <m:oMath xmlns:m="http://schemas.openxmlformats.org/officeDocument/2006/math">
                    <m:sSup>
                      <m:sSupPr>
                        <m:ctrlPr>
                          <a:rPr lang="en-US" sz="2000" b="0" i="1" dirty="0" smtClean="0">
                            <a:latin typeface="Cambria Math" panose="02040503050406030204" pitchFamily="18" charset="0"/>
                            <a:cs typeface="Calibri Light" panose="020F0302020204030204" pitchFamily="34" charset="0"/>
                          </a:rPr>
                        </m:ctrlPr>
                      </m:sSupPr>
                      <m:e>
                        <m:r>
                          <a:rPr lang="en-US" sz="2000" b="0" i="1" dirty="0" smtClean="0">
                            <a:latin typeface="Cambria Math" panose="02040503050406030204" pitchFamily="18" charset="0"/>
                            <a:cs typeface="Calibri Light" panose="020F0302020204030204" pitchFamily="34" charset="0"/>
                          </a:rPr>
                          <m:t>𝜏</m:t>
                        </m:r>
                      </m:e>
                      <m:sup>
                        <m:r>
                          <a:rPr lang="en-US" sz="2000" b="0" i="1" dirty="0" smtClean="0">
                            <a:latin typeface="Cambria Math" panose="02040503050406030204" pitchFamily="18" charset="0"/>
                            <a:cs typeface="Calibri Light" panose="020F0302020204030204" pitchFamily="34" charset="0"/>
                          </a:rPr>
                          <m:t>∗</m:t>
                        </m:r>
                      </m:sup>
                    </m:sSup>
                  </m:oMath>
                </a14:m>
                <a:r>
                  <a:rPr lang="en-US" dirty="0">
                    <a:cs typeface="Calibri Light" panose="020F0302020204030204" pitchFamily="34" charset="0"/>
                  </a:rPr>
                  <a:t> </a:t>
                </a:r>
              </a:p>
            </p:txBody>
          </p:sp>
        </mc:Choice>
        <mc:Fallback>
          <p:sp>
            <p:nvSpPr>
              <p:cNvPr id="22" name="Rectangle 21">
                <a:extLst>
                  <a:ext uri="{FF2B5EF4-FFF2-40B4-BE49-F238E27FC236}">
                    <a16:creationId xmlns:a16="http://schemas.microsoft.com/office/drawing/2014/main" id="{DD0AB996-C5D1-97FB-92F2-508C4DFDF2F1}"/>
                  </a:ext>
                </a:extLst>
              </p:cNvPr>
              <p:cNvSpPr>
                <a:spLocks noRot="1" noChangeAspect="1" noMove="1" noResize="1" noEditPoints="1" noAdjustHandles="1" noChangeArrowheads="1" noChangeShapeType="1" noTextEdit="1"/>
              </p:cNvSpPr>
              <p:nvPr/>
            </p:nvSpPr>
            <p:spPr>
              <a:xfrm>
                <a:off x="6293175" y="3791513"/>
                <a:ext cx="1205457" cy="392993"/>
              </a:xfrm>
              <a:prstGeom prst="rect">
                <a:avLst/>
              </a:prstGeom>
              <a:blipFill>
                <a:blip r:embed="rId6"/>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434298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6030345" y="2136505"/>
            <a:ext cx="5486400" cy="4069910"/>
            <a:chOff x="5843324" y="2019280"/>
            <a:chExt cx="5486400"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5843324" y="2019280"/>
              <a:ext cx="5486400" cy="4069910"/>
              <a:chOff x="2161954" y="1020725"/>
              <a:chExt cx="693597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161954" y="3429000"/>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145060" y="2099878"/>
              <a:ext cx="3906048" cy="3390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2"/>
          <p:cNvSpPr>
            <a:spLocks noGrp="1"/>
          </p:cNvSpPr>
          <p:nvPr>
            <p:ph type="title"/>
          </p:nvPr>
        </p:nvSpPr>
        <p:spPr>
          <a:xfrm>
            <a:off x="2982561" y="93358"/>
            <a:ext cx="6003853" cy="799515"/>
          </a:xfrm>
        </p:spPr>
        <p:txBody>
          <a:bodyPr>
            <a:normAutofit/>
          </a:bodyPr>
          <a:lstStyle/>
          <a:p>
            <a:pPr algn="ctr"/>
            <a:r>
              <a:rPr lang="en-US" sz="4000" dirty="0">
                <a:solidFill>
                  <a:schemeClr val="tx1"/>
                </a:solidFill>
                <a:latin typeface="+mj-lt"/>
              </a:rPr>
              <a:t>“Market” for Pollution</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7550197" y="2281874"/>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11090960" y="4880509"/>
            <a:ext cx="1003352" cy="738664"/>
          </a:xfrm>
          <a:prstGeom prst="rect">
            <a:avLst/>
          </a:prstGeom>
        </p:spPr>
        <p:txBody>
          <a:bodyPr wrap="none">
            <a:spAutoFit/>
          </a:bodyPr>
          <a:lstStyle/>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 of </a:t>
            </a:r>
          </a:p>
          <a:p>
            <a:pPr algn="ctr"/>
            <a:r>
              <a:rPr lang="en-US" sz="1400" dirty="0">
                <a:cs typeface="Calibri Light" panose="020F0302020204030204" pitchFamily="34" charset="0"/>
              </a:rPr>
              <a:t>Abatement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10995986" y="2270743"/>
            <a:ext cx="1003352" cy="738664"/>
          </a:xfrm>
          <a:prstGeom prst="rect">
            <a:avLst/>
          </a:prstGeom>
        </p:spPr>
        <p:txBody>
          <a:bodyPr wrap="none">
            <a:spAutoFit/>
          </a:bodyPr>
          <a:lstStyle/>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 of </a:t>
            </a:r>
          </a:p>
          <a:p>
            <a:pPr algn="ctr"/>
            <a:r>
              <a:rPr lang="en-US" sz="1400" dirty="0">
                <a:cs typeface="Calibri Light" panose="020F0302020204030204" pitchFamily="34" charset="0"/>
              </a:rPr>
              <a:t>Abatement</a:t>
            </a:r>
          </a:p>
        </p:txBody>
      </p:sp>
      <p:sp>
        <p:nvSpPr>
          <p:cNvPr id="19" name="Rectangle 18">
            <a:extLst>
              <a:ext uri="{FF2B5EF4-FFF2-40B4-BE49-F238E27FC236}">
                <a16:creationId xmlns:a16="http://schemas.microsoft.com/office/drawing/2014/main" id="{7FFBC481-5DE9-46BB-B393-3627A9428F84}"/>
              </a:ext>
            </a:extLst>
          </p:cNvPr>
          <p:cNvSpPr/>
          <p:nvPr/>
        </p:nvSpPr>
        <p:spPr>
          <a:xfrm>
            <a:off x="5888784" y="2087460"/>
            <a:ext cx="1234313" cy="1200329"/>
          </a:xfrm>
          <a:prstGeom prst="rect">
            <a:avLst/>
          </a:prstGeom>
        </p:spPr>
        <p:txBody>
          <a:bodyPr wrap="none">
            <a:spAutoFit/>
          </a:bodyPr>
          <a:lstStyle/>
          <a:p>
            <a:pPr algn="ctr"/>
            <a:r>
              <a:rPr lang="en-US" dirty="0">
                <a:latin typeface="+mj-lt"/>
                <a:cs typeface="Calibri Light" panose="020F0302020204030204" pitchFamily="34" charset="0"/>
              </a:rPr>
              <a:t>Cost of </a:t>
            </a:r>
          </a:p>
          <a:p>
            <a:pPr algn="ctr"/>
            <a:r>
              <a:rPr lang="en-US" dirty="0">
                <a:latin typeface="+mj-lt"/>
                <a:cs typeface="Calibri Light" panose="020F0302020204030204" pitchFamily="34" charset="0"/>
              </a:rPr>
              <a:t>Abatement</a:t>
            </a:r>
          </a:p>
          <a:p>
            <a:pPr algn="ctr"/>
            <a:endParaRPr lang="en-US" dirty="0">
              <a:latin typeface="+mj-lt"/>
              <a:cs typeface="Calibri Light" panose="020F0302020204030204" pitchFamily="34" charset="0"/>
            </a:endParaRPr>
          </a:p>
          <a:p>
            <a:endParaRPr lang="en-US" dirty="0">
              <a:latin typeface="+mj-lt"/>
            </a:endParaRPr>
          </a:p>
        </p:txBody>
      </p:sp>
      <p:sp>
        <p:nvSpPr>
          <p:cNvPr id="25" name="Rectangle 24">
            <a:extLst>
              <a:ext uri="{FF2B5EF4-FFF2-40B4-BE49-F238E27FC236}">
                <a16:creationId xmlns:a16="http://schemas.microsoft.com/office/drawing/2014/main" id="{AB8263E4-68EA-44AA-856F-3A5094012EA4}"/>
              </a:ext>
            </a:extLst>
          </p:cNvPr>
          <p:cNvSpPr/>
          <p:nvPr/>
        </p:nvSpPr>
        <p:spPr>
          <a:xfrm>
            <a:off x="6995865" y="1489277"/>
            <a:ext cx="4834785" cy="461665"/>
          </a:xfrm>
          <a:prstGeom prst="rect">
            <a:avLst/>
          </a:prstGeom>
        </p:spPr>
        <p:txBody>
          <a:bodyPr wrap="none">
            <a:spAutoFit/>
          </a:bodyPr>
          <a:lstStyle/>
          <a:p>
            <a:pPr algn="ctr"/>
            <a:r>
              <a:rPr lang="en-US" sz="2400" dirty="0">
                <a:latin typeface="+mj-lt"/>
              </a:rPr>
              <a:t>Marginal Benefits and Marginal Costs</a:t>
            </a: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7683205" y="2632037"/>
            <a:ext cx="3414288" cy="284236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7702288" y="2667632"/>
            <a:ext cx="3204099" cy="266467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BCEF0D6-71A4-48DE-9A4C-6CE51A682223}"/>
              </a:ext>
            </a:extLst>
          </p:cNvPr>
          <p:cNvSpPr/>
          <p:nvPr/>
        </p:nvSpPr>
        <p:spPr>
          <a:xfrm>
            <a:off x="8943197" y="5964028"/>
            <a:ext cx="2949526" cy="369332"/>
          </a:xfrm>
          <a:prstGeom prst="rect">
            <a:avLst/>
          </a:prstGeom>
        </p:spPr>
        <p:txBody>
          <a:bodyPr wrap="none">
            <a:spAutoFit/>
          </a:bodyPr>
          <a:lstStyle/>
          <a:p>
            <a:pPr algn="ctr"/>
            <a:r>
              <a:rPr lang="en-US" dirty="0">
                <a:latin typeface="+mj-lt"/>
                <a:cs typeface="Calibri Light" panose="020F0302020204030204" pitchFamily="34" charset="0"/>
              </a:rPr>
              <a:t>Units of pollution abatement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77855A2-D1CC-7CC7-91A6-5F982326B34D}"/>
                  </a:ext>
                </a:extLst>
              </p:cNvPr>
              <p:cNvSpPr txBox="1"/>
              <p:nvPr/>
            </p:nvSpPr>
            <p:spPr>
              <a:xfrm>
                <a:off x="458853" y="1494626"/>
                <a:ext cx="5283086" cy="3051220"/>
              </a:xfrm>
              <a:prstGeom prst="rect">
                <a:avLst/>
              </a:prstGeom>
              <a:noFill/>
              <a:effectLst/>
            </p:spPr>
            <p:txBody>
              <a:bodyPr wrap="square" rtlCol="0">
                <a:spAutoFit/>
              </a:bodyPr>
              <a:lstStyle/>
              <a:p>
                <a:pPr>
                  <a:lnSpc>
                    <a:spcPct val="125000"/>
                  </a:lnSpc>
                </a:pPr>
                <a:r>
                  <a:rPr lang="en-US" sz="2200" dirty="0">
                    <a:latin typeface="+mj-lt"/>
                    <a:cs typeface="Calibri Light" panose="020F0302020204030204" pitchFamily="34" charset="0"/>
                  </a:rPr>
                  <a:t>Why do firms abate up to the quantity associated with </a:t>
                </a:r>
                <a14:m>
                  <m:oMath xmlns:m="http://schemas.openxmlformats.org/officeDocument/2006/math">
                    <m:sSup>
                      <m:sSupPr>
                        <m:ctrlPr>
                          <a:rPr lang="en-US" sz="2400" b="0" i="1" dirty="0" smtClean="0">
                            <a:latin typeface="Cambria Math" panose="02040503050406030204" pitchFamily="18" charset="0"/>
                            <a:cs typeface="Calibri Light" panose="020F0302020204030204" pitchFamily="34" charset="0"/>
                          </a:rPr>
                        </m:ctrlPr>
                      </m:sSupPr>
                      <m:e>
                        <m:r>
                          <a:rPr lang="en-US" sz="2400" b="0" i="1" dirty="0" smtClean="0">
                            <a:latin typeface="Cambria Math" panose="02040503050406030204" pitchFamily="18" charset="0"/>
                            <a:cs typeface="Calibri Light" panose="020F0302020204030204" pitchFamily="34" charset="0"/>
                          </a:rPr>
                          <m:t>𝜏</m:t>
                        </m:r>
                      </m:e>
                      <m:sup>
                        <m:r>
                          <a:rPr lang="en-US" sz="2400" b="0" i="1" dirty="0" smtClean="0">
                            <a:latin typeface="Cambria Math" panose="02040503050406030204" pitchFamily="18" charset="0"/>
                            <a:cs typeface="Calibri Light" panose="020F0302020204030204" pitchFamily="34" charset="0"/>
                          </a:rPr>
                          <m:t>∗</m:t>
                        </m:r>
                      </m:sup>
                    </m:sSup>
                  </m:oMath>
                </a14:m>
                <a:r>
                  <a:rPr lang="en-US" sz="2200" dirty="0">
                    <a:latin typeface="+mj-lt"/>
                    <a:cs typeface="Calibri Light" panose="020F0302020204030204" pitchFamily="34" charset="0"/>
                  </a:rPr>
                  <a:t>on their supply curve?</a:t>
                </a:r>
              </a:p>
              <a:p>
                <a:pPr marL="800100" lvl="1" indent="-342900">
                  <a:lnSpc>
                    <a:spcPct val="125000"/>
                  </a:lnSpc>
                  <a:buFont typeface="Wingdings" panose="05000000000000000000" pitchFamily="2" charset="2"/>
                  <a:buChar char="§"/>
                </a:pPr>
                <a:r>
                  <a:rPr lang="en-US" sz="2200" dirty="0">
                    <a:latin typeface="+mj-lt"/>
                    <a:cs typeface="Calibri Light" panose="020F0302020204030204" pitchFamily="34" charset="0"/>
                  </a:rPr>
                  <a:t>At quantities of abatement below </a:t>
                </a:r>
                <a14:m>
                  <m:oMath xmlns:m="http://schemas.openxmlformats.org/officeDocument/2006/math">
                    <m:sSup>
                      <m:sSupPr>
                        <m:ctrlPr>
                          <a:rPr lang="en-US" sz="2000" i="1" dirty="0" smtClean="0">
                            <a:latin typeface="Cambria Math" panose="02040503050406030204" pitchFamily="18" charset="0"/>
                            <a:cs typeface="Calibri Light" panose="020F0302020204030204" pitchFamily="34" charset="0"/>
                          </a:rPr>
                        </m:ctrlPr>
                      </m:sSupPr>
                      <m:e>
                        <m:r>
                          <a:rPr lang="en-US" sz="2000" i="1" dirty="0">
                            <a:latin typeface="Cambria Math" panose="02040503050406030204" pitchFamily="18" charset="0"/>
                            <a:cs typeface="Calibri Light" panose="020F0302020204030204" pitchFamily="34" charset="0"/>
                          </a:rPr>
                          <m:t>𝜏</m:t>
                        </m:r>
                      </m:e>
                      <m:sup>
                        <m:r>
                          <a:rPr lang="en-US" sz="2000" i="1" dirty="0">
                            <a:latin typeface="Cambria Math" panose="02040503050406030204" pitchFamily="18" charset="0"/>
                            <a:cs typeface="Calibri Light" panose="020F0302020204030204" pitchFamily="34" charset="0"/>
                          </a:rPr>
                          <m:t>∗</m:t>
                        </m:r>
                      </m:sup>
                    </m:sSup>
                  </m:oMath>
                </a14:m>
                <a:r>
                  <a:rPr lang="en-US" sz="2200" dirty="0">
                    <a:latin typeface="+mj-lt"/>
                    <a:cs typeface="Calibri Light" panose="020F0302020204030204" pitchFamily="34" charset="0"/>
                  </a:rPr>
                  <a:t>, it is cheaper for the firm to abate than to pay the tax. </a:t>
                </a:r>
              </a:p>
              <a:p>
                <a:pPr>
                  <a:lnSpc>
                    <a:spcPct val="125000"/>
                  </a:lnSpc>
                </a:pPr>
                <a:endParaRPr lang="en-US" sz="2200" dirty="0">
                  <a:latin typeface="+mj-lt"/>
                  <a:cs typeface="Calibri Light" panose="020F0302020204030204" pitchFamily="34" charset="0"/>
                </a:endParaRPr>
              </a:p>
              <a:p>
                <a:pPr>
                  <a:lnSpc>
                    <a:spcPct val="125000"/>
                  </a:lnSpc>
                </a:pPr>
                <a:endParaRPr lang="en-US" sz="2200" dirty="0">
                  <a:latin typeface="+mj-lt"/>
                  <a:cs typeface="Calibri Light" panose="020F0302020204030204" pitchFamily="34" charset="0"/>
                </a:endParaRPr>
              </a:p>
            </p:txBody>
          </p:sp>
        </mc:Choice>
        <mc:Fallback>
          <p:sp>
            <p:nvSpPr>
              <p:cNvPr id="3" name="TextBox 2">
                <a:extLst>
                  <a:ext uri="{FF2B5EF4-FFF2-40B4-BE49-F238E27FC236}">
                    <a16:creationId xmlns:a16="http://schemas.microsoft.com/office/drawing/2014/main" id="{C77855A2-D1CC-7CC7-91A6-5F982326B34D}"/>
                  </a:ext>
                </a:extLst>
              </p:cNvPr>
              <p:cNvSpPr txBox="1">
                <a:spLocks noRot="1" noChangeAspect="1" noMove="1" noResize="1" noEditPoints="1" noAdjustHandles="1" noChangeArrowheads="1" noChangeShapeType="1" noTextEdit="1"/>
              </p:cNvSpPr>
              <p:nvPr/>
            </p:nvSpPr>
            <p:spPr>
              <a:xfrm>
                <a:off x="458853" y="1494626"/>
                <a:ext cx="5283086" cy="3051220"/>
              </a:xfrm>
              <a:prstGeom prst="rect">
                <a:avLst/>
              </a:prstGeom>
              <a:blipFill>
                <a:blip r:embed="rId5"/>
                <a:stretch>
                  <a:fillRect l="-1499" r="-2307"/>
                </a:stretch>
              </a:blipFill>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919B6C4-21E7-3E24-2D6A-DB3D3C0A36C2}"/>
                  </a:ext>
                </a:extLst>
              </p:cNvPr>
              <p:cNvSpPr/>
              <p:nvPr/>
            </p:nvSpPr>
            <p:spPr>
              <a:xfrm>
                <a:off x="6293175" y="3791513"/>
                <a:ext cx="1205457" cy="392993"/>
              </a:xfrm>
              <a:prstGeom prst="rect">
                <a:avLst/>
              </a:prstGeom>
            </p:spPr>
            <p:txBody>
              <a:bodyPr wrap="square">
                <a:spAutoFit/>
              </a:bodyPr>
              <a:lstStyle/>
              <a:p>
                <a:pPr algn="ctr"/>
                <a14:m>
                  <m:oMath xmlns:m="http://schemas.openxmlformats.org/officeDocument/2006/math">
                    <m:sSup>
                      <m:sSupPr>
                        <m:ctrlPr>
                          <a:rPr lang="en-US" sz="2000" b="0" i="1" dirty="0" smtClean="0">
                            <a:latin typeface="Cambria Math" panose="02040503050406030204" pitchFamily="18" charset="0"/>
                            <a:cs typeface="Calibri Light" panose="020F0302020204030204" pitchFamily="34" charset="0"/>
                          </a:rPr>
                        </m:ctrlPr>
                      </m:sSupPr>
                      <m:e>
                        <m:r>
                          <a:rPr lang="en-US" sz="2000" b="0" i="1" dirty="0" smtClean="0">
                            <a:latin typeface="Cambria Math" panose="02040503050406030204" pitchFamily="18" charset="0"/>
                            <a:cs typeface="Calibri Light" panose="020F0302020204030204" pitchFamily="34" charset="0"/>
                          </a:rPr>
                          <m:t>𝜏</m:t>
                        </m:r>
                      </m:e>
                      <m:sup>
                        <m:r>
                          <a:rPr lang="en-US" sz="2000" b="0" i="1" dirty="0" smtClean="0">
                            <a:latin typeface="Cambria Math" panose="02040503050406030204" pitchFamily="18" charset="0"/>
                            <a:cs typeface="Calibri Light" panose="020F0302020204030204" pitchFamily="34" charset="0"/>
                          </a:rPr>
                          <m:t>∗</m:t>
                        </m:r>
                      </m:sup>
                    </m:sSup>
                  </m:oMath>
                </a14:m>
                <a:r>
                  <a:rPr lang="en-US" dirty="0">
                    <a:cs typeface="Calibri Light" panose="020F0302020204030204" pitchFamily="34" charset="0"/>
                  </a:rPr>
                  <a:t> </a:t>
                </a:r>
              </a:p>
            </p:txBody>
          </p:sp>
        </mc:Choice>
        <mc:Fallback>
          <p:sp>
            <p:nvSpPr>
              <p:cNvPr id="9" name="Rectangle 8">
                <a:extLst>
                  <a:ext uri="{FF2B5EF4-FFF2-40B4-BE49-F238E27FC236}">
                    <a16:creationId xmlns:a16="http://schemas.microsoft.com/office/drawing/2014/main" id="{4919B6C4-21E7-3E24-2D6A-DB3D3C0A36C2}"/>
                  </a:ext>
                </a:extLst>
              </p:cNvPr>
              <p:cNvSpPr>
                <a:spLocks noRot="1" noChangeAspect="1" noMove="1" noResize="1" noEditPoints="1" noAdjustHandles="1" noChangeArrowheads="1" noChangeShapeType="1" noTextEdit="1"/>
              </p:cNvSpPr>
              <p:nvPr/>
            </p:nvSpPr>
            <p:spPr>
              <a:xfrm>
                <a:off x="6293175" y="3791513"/>
                <a:ext cx="1205457" cy="392993"/>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F69AC6ED-1167-12E8-57A0-C6FA37CB8C61}"/>
              </a:ext>
            </a:extLst>
          </p:cNvPr>
          <p:cNvCxnSpPr>
            <a:cxnSpLocks/>
          </p:cNvCxnSpPr>
          <p:nvPr/>
        </p:nvCxnSpPr>
        <p:spPr>
          <a:xfrm flipH="1">
            <a:off x="7168302" y="3998736"/>
            <a:ext cx="2147943" cy="0"/>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1016BF-7F78-A19B-0350-C0EA44170CA9}"/>
              </a:ext>
            </a:extLst>
          </p:cNvPr>
          <p:cNvCxnSpPr>
            <a:cxnSpLocks/>
          </p:cNvCxnSpPr>
          <p:nvPr/>
        </p:nvCxnSpPr>
        <p:spPr>
          <a:xfrm flipV="1">
            <a:off x="8260131" y="4137797"/>
            <a:ext cx="463684" cy="3846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925C451-014E-D5F1-E683-9CEB052F6AE5}"/>
              </a:ext>
            </a:extLst>
          </p:cNvPr>
          <p:cNvSpPr/>
          <p:nvPr/>
        </p:nvSpPr>
        <p:spPr>
          <a:xfrm>
            <a:off x="7103596" y="4209403"/>
            <a:ext cx="1262340" cy="646331"/>
          </a:xfrm>
          <a:prstGeom prst="rect">
            <a:avLst/>
          </a:prstGeom>
        </p:spPr>
        <p:txBody>
          <a:bodyPr wrap="square">
            <a:spAutoFit/>
          </a:bodyPr>
          <a:lstStyle/>
          <a:p>
            <a:pPr algn="ctr"/>
            <a:r>
              <a:rPr lang="en-US" dirty="0">
                <a:cs typeface="Calibri Light" panose="020F0302020204030204" pitchFamily="34" charset="0"/>
              </a:rPr>
              <a:t>Not profit maximizing</a:t>
            </a:r>
          </a:p>
        </p:txBody>
      </p:sp>
    </p:spTree>
    <p:custDataLst>
      <p:tags r:id="rId1"/>
    </p:custDataLst>
    <p:extLst>
      <p:ext uri="{BB962C8B-B14F-4D97-AF65-F5344CB8AC3E}">
        <p14:creationId xmlns:p14="http://schemas.microsoft.com/office/powerpoint/2010/main" val="3811364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Part 1: The Coase Theorem</a:t>
            </a:r>
          </a:p>
        </p:txBody>
      </p:sp>
    </p:spTree>
    <p:extLst>
      <p:ext uri="{BB962C8B-B14F-4D97-AF65-F5344CB8AC3E}">
        <p14:creationId xmlns:p14="http://schemas.microsoft.com/office/powerpoint/2010/main" val="3509075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C5F1B89-5F86-4A7D-AE96-BAA8D83663DF}"/>
              </a:ext>
            </a:extLst>
          </p:cNvPr>
          <p:cNvGrpSpPr/>
          <p:nvPr/>
        </p:nvGrpSpPr>
        <p:grpSpPr>
          <a:xfrm>
            <a:off x="6030345" y="2136505"/>
            <a:ext cx="5486400" cy="4069910"/>
            <a:chOff x="5843324" y="2019280"/>
            <a:chExt cx="5486400" cy="4069910"/>
          </a:xfrm>
        </p:grpSpPr>
        <p:grpSp>
          <p:nvGrpSpPr>
            <p:cNvPr id="49" name="Group 48">
              <a:extLst>
                <a:ext uri="{FF2B5EF4-FFF2-40B4-BE49-F238E27FC236}">
                  <a16:creationId xmlns:a16="http://schemas.microsoft.com/office/drawing/2014/main" id="{E8166DF2-032C-46E8-B5A2-F0ECDF131CAE}"/>
                </a:ext>
              </a:extLst>
            </p:cNvPr>
            <p:cNvGrpSpPr>
              <a:grpSpLocks noChangeAspect="1"/>
            </p:cNvGrpSpPr>
            <p:nvPr/>
          </p:nvGrpSpPr>
          <p:grpSpPr>
            <a:xfrm>
              <a:off x="5843324" y="2019280"/>
              <a:ext cx="5486400" cy="4069910"/>
              <a:chOff x="2161954" y="1020725"/>
              <a:chExt cx="6935972" cy="5145229"/>
            </a:xfrm>
          </p:grpSpPr>
          <p:pic>
            <p:nvPicPr>
              <p:cNvPr id="50" name="Picture 49" descr="Chart, radar chart&#10;&#10;Description automatically generated">
                <a:extLst>
                  <a:ext uri="{FF2B5EF4-FFF2-40B4-BE49-F238E27FC236}">
                    <a16:creationId xmlns:a16="http://schemas.microsoft.com/office/drawing/2014/main" id="{EB425578-63F7-4011-B85F-E0DCDA1A48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1" name="Rectangle 50">
                <a:extLst>
                  <a:ext uri="{FF2B5EF4-FFF2-40B4-BE49-F238E27FC236}">
                    <a16:creationId xmlns:a16="http://schemas.microsoft.com/office/drawing/2014/main" id="{855E920F-E959-4E93-9189-FBE90D0A3396}"/>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2264F4-47FC-4246-8850-4C3D06CB0814}"/>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877C87B-8DF6-4554-890D-9E69861293A4}"/>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12DF-2302-4C8C-AE68-04A6D34F1ACD}"/>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C45B51-1B37-4F6B-B5C5-94E453C8001B}"/>
                  </a:ext>
                </a:extLst>
              </p:cNvPr>
              <p:cNvSpPr/>
              <p:nvPr/>
            </p:nvSpPr>
            <p:spPr>
              <a:xfrm>
                <a:off x="2161954" y="3429000"/>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C972B20E-390F-417B-B745-CB74E827CC16}"/>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E3F8058-169C-4484-8B3D-1DD476AB21E7}"/>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31A8F34-DEF9-42C9-9735-D1B0420A9B57}"/>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FF2ADF0-AA49-47F6-BCE2-054778F10D49}"/>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9665B982-F132-41A4-AE2B-72CDE357EDCE}"/>
                </a:ext>
              </a:extLst>
            </p:cNvPr>
            <p:cNvSpPr/>
            <p:nvPr/>
          </p:nvSpPr>
          <p:spPr>
            <a:xfrm>
              <a:off x="7145060" y="2099878"/>
              <a:ext cx="3906048" cy="3390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2"/>
          <p:cNvSpPr>
            <a:spLocks noGrp="1"/>
          </p:cNvSpPr>
          <p:nvPr>
            <p:ph type="title"/>
          </p:nvPr>
        </p:nvSpPr>
        <p:spPr>
          <a:xfrm>
            <a:off x="2982561" y="93358"/>
            <a:ext cx="6003853" cy="799515"/>
          </a:xfrm>
        </p:spPr>
        <p:txBody>
          <a:bodyPr>
            <a:normAutofit/>
          </a:bodyPr>
          <a:lstStyle/>
          <a:p>
            <a:pPr algn="ctr"/>
            <a:r>
              <a:rPr lang="en-US" sz="4000" dirty="0">
                <a:solidFill>
                  <a:schemeClr val="tx1"/>
                </a:solidFill>
                <a:latin typeface="+mj-lt"/>
              </a:rPr>
              <a:t>Abatement Subsidies</a:t>
            </a:r>
          </a:p>
        </p:txBody>
      </p:sp>
      <p:grpSp>
        <p:nvGrpSpPr>
          <p:cNvPr id="8" name="Group 7">
            <a:extLst>
              <a:ext uri="{FF2B5EF4-FFF2-40B4-BE49-F238E27FC236}">
                <a16:creationId xmlns:a16="http://schemas.microsoft.com/office/drawing/2014/main" id="{59BE8C15-A8CA-4B8A-9A94-D79E67B2DD1A}"/>
              </a:ext>
            </a:extLst>
          </p:cNvPr>
          <p:cNvGrpSpPr>
            <a:grpSpLocks noChangeAspect="1"/>
          </p:cNvGrpSpPr>
          <p:nvPr/>
        </p:nvGrpSpPr>
        <p:grpSpPr>
          <a:xfrm>
            <a:off x="7550197" y="2281874"/>
            <a:ext cx="4064060" cy="3237451"/>
            <a:chOff x="3573780" y="1573919"/>
            <a:chExt cx="5137833" cy="4092824"/>
          </a:xfrm>
        </p:grpSpPr>
        <p:sp>
          <p:nvSpPr>
            <p:cNvPr id="2" name="Rectangle 1">
              <a:extLst>
                <a:ext uri="{FF2B5EF4-FFF2-40B4-BE49-F238E27FC236}">
                  <a16:creationId xmlns:a16="http://schemas.microsoft.com/office/drawing/2014/main" id="{F96EF8AA-6EE3-467D-86E0-3014C68F1819}"/>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1BC6135-6CF2-4500-8EBA-BCAC154B34ED}"/>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525FA6-568A-43A5-B7D8-88EBCB1BDE41}"/>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EF2491-B389-433F-8FD7-DF5B92A91DF0}"/>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DF8110B-79C3-41D8-86AD-4A6F74C31BE7}"/>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9A392CB3-2C84-4EC2-9EF7-79D4B998D329}"/>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59D4E1-BD52-4D1C-935D-EB4F5BAFF97B}"/>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23F81A-F621-4FCC-81DC-49224C21EA41}"/>
              </a:ext>
            </a:extLst>
          </p:cNvPr>
          <p:cNvSpPr/>
          <p:nvPr/>
        </p:nvSpPr>
        <p:spPr>
          <a:xfrm>
            <a:off x="11090960" y="4880509"/>
            <a:ext cx="1003352" cy="738664"/>
          </a:xfrm>
          <a:prstGeom prst="rect">
            <a:avLst/>
          </a:prstGeom>
        </p:spPr>
        <p:txBody>
          <a:bodyPr wrap="none">
            <a:spAutoFit/>
          </a:bodyPr>
          <a:lstStyle/>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 of </a:t>
            </a:r>
          </a:p>
          <a:p>
            <a:pPr algn="ctr"/>
            <a:r>
              <a:rPr lang="en-US" sz="1400" dirty="0">
                <a:cs typeface="Calibri Light" panose="020F0302020204030204" pitchFamily="34" charset="0"/>
              </a:rPr>
              <a:t>Abatement</a:t>
            </a:r>
            <a:endParaRPr lang="en-US" sz="1400" dirty="0"/>
          </a:p>
        </p:txBody>
      </p:sp>
      <p:sp>
        <p:nvSpPr>
          <p:cNvPr id="16" name="Rectangle 15">
            <a:extLst>
              <a:ext uri="{FF2B5EF4-FFF2-40B4-BE49-F238E27FC236}">
                <a16:creationId xmlns:a16="http://schemas.microsoft.com/office/drawing/2014/main" id="{1A2C5D13-0102-4A3C-B03B-013195A72068}"/>
              </a:ext>
            </a:extLst>
          </p:cNvPr>
          <p:cNvSpPr/>
          <p:nvPr/>
        </p:nvSpPr>
        <p:spPr>
          <a:xfrm>
            <a:off x="10995986" y="2270743"/>
            <a:ext cx="1003352" cy="738664"/>
          </a:xfrm>
          <a:prstGeom prst="rect">
            <a:avLst/>
          </a:prstGeom>
        </p:spPr>
        <p:txBody>
          <a:bodyPr wrap="none">
            <a:spAutoFit/>
          </a:bodyPr>
          <a:lstStyle/>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 of </a:t>
            </a:r>
          </a:p>
          <a:p>
            <a:pPr algn="ctr"/>
            <a:r>
              <a:rPr lang="en-US" sz="1400" dirty="0">
                <a:cs typeface="Calibri Light" panose="020F0302020204030204" pitchFamily="34" charset="0"/>
              </a:rPr>
              <a:t>Abatement</a:t>
            </a:r>
          </a:p>
        </p:txBody>
      </p:sp>
      <p:sp>
        <p:nvSpPr>
          <p:cNvPr id="19" name="Rectangle 18">
            <a:extLst>
              <a:ext uri="{FF2B5EF4-FFF2-40B4-BE49-F238E27FC236}">
                <a16:creationId xmlns:a16="http://schemas.microsoft.com/office/drawing/2014/main" id="{7FFBC481-5DE9-46BB-B393-3627A9428F84}"/>
              </a:ext>
            </a:extLst>
          </p:cNvPr>
          <p:cNvSpPr/>
          <p:nvPr/>
        </p:nvSpPr>
        <p:spPr>
          <a:xfrm>
            <a:off x="5888784" y="2087460"/>
            <a:ext cx="1234313" cy="1200329"/>
          </a:xfrm>
          <a:prstGeom prst="rect">
            <a:avLst/>
          </a:prstGeom>
        </p:spPr>
        <p:txBody>
          <a:bodyPr wrap="none">
            <a:spAutoFit/>
          </a:bodyPr>
          <a:lstStyle/>
          <a:p>
            <a:pPr algn="ctr"/>
            <a:r>
              <a:rPr lang="en-US" dirty="0">
                <a:latin typeface="+mj-lt"/>
                <a:cs typeface="Calibri Light" panose="020F0302020204030204" pitchFamily="34" charset="0"/>
              </a:rPr>
              <a:t>Cost of </a:t>
            </a:r>
          </a:p>
          <a:p>
            <a:pPr algn="ctr"/>
            <a:r>
              <a:rPr lang="en-US" dirty="0">
                <a:latin typeface="+mj-lt"/>
                <a:cs typeface="Calibri Light" panose="020F0302020204030204" pitchFamily="34" charset="0"/>
              </a:rPr>
              <a:t>Abatement</a:t>
            </a:r>
          </a:p>
          <a:p>
            <a:pPr algn="ctr"/>
            <a:endParaRPr lang="en-US" dirty="0">
              <a:latin typeface="+mj-lt"/>
              <a:cs typeface="Calibri Light" panose="020F0302020204030204" pitchFamily="34" charset="0"/>
            </a:endParaRPr>
          </a:p>
          <a:p>
            <a:endParaRPr lang="en-US" dirty="0">
              <a:latin typeface="+mj-lt"/>
            </a:endParaRPr>
          </a:p>
        </p:txBody>
      </p:sp>
      <p:sp>
        <p:nvSpPr>
          <p:cNvPr id="25" name="Rectangle 24">
            <a:extLst>
              <a:ext uri="{FF2B5EF4-FFF2-40B4-BE49-F238E27FC236}">
                <a16:creationId xmlns:a16="http://schemas.microsoft.com/office/drawing/2014/main" id="{AB8263E4-68EA-44AA-856F-3A5094012EA4}"/>
              </a:ext>
            </a:extLst>
          </p:cNvPr>
          <p:cNvSpPr/>
          <p:nvPr/>
        </p:nvSpPr>
        <p:spPr>
          <a:xfrm>
            <a:off x="6995865" y="1489277"/>
            <a:ext cx="4834785" cy="461665"/>
          </a:xfrm>
          <a:prstGeom prst="rect">
            <a:avLst/>
          </a:prstGeom>
        </p:spPr>
        <p:txBody>
          <a:bodyPr wrap="none">
            <a:spAutoFit/>
          </a:bodyPr>
          <a:lstStyle/>
          <a:p>
            <a:pPr algn="ctr"/>
            <a:r>
              <a:rPr lang="en-US" sz="2400" dirty="0">
                <a:latin typeface="+mj-lt"/>
              </a:rPr>
              <a:t>Marginal Benefits and Marginal Costs</a:t>
            </a:r>
          </a:p>
        </p:txBody>
      </p:sp>
      <p:cxnSp>
        <p:nvCxnSpPr>
          <p:cNvPr id="66" name="Straight Connector 65">
            <a:extLst>
              <a:ext uri="{FF2B5EF4-FFF2-40B4-BE49-F238E27FC236}">
                <a16:creationId xmlns:a16="http://schemas.microsoft.com/office/drawing/2014/main" id="{ACCC9E43-6739-4043-A805-75A7AA30F9B2}"/>
              </a:ext>
            </a:extLst>
          </p:cNvPr>
          <p:cNvCxnSpPr>
            <a:cxnSpLocks/>
          </p:cNvCxnSpPr>
          <p:nvPr/>
        </p:nvCxnSpPr>
        <p:spPr>
          <a:xfrm>
            <a:off x="7683205" y="2632037"/>
            <a:ext cx="3414288" cy="284236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FA394A-614D-4E98-B537-537E1AE393BF}"/>
              </a:ext>
            </a:extLst>
          </p:cNvPr>
          <p:cNvCxnSpPr>
            <a:cxnSpLocks/>
          </p:cNvCxnSpPr>
          <p:nvPr/>
        </p:nvCxnSpPr>
        <p:spPr>
          <a:xfrm flipV="1">
            <a:off x="7702288" y="2667632"/>
            <a:ext cx="3204099" cy="266467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BCEF0D6-71A4-48DE-9A4C-6CE51A682223}"/>
              </a:ext>
            </a:extLst>
          </p:cNvPr>
          <p:cNvSpPr/>
          <p:nvPr/>
        </p:nvSpPr>
        <p:spPr>
          <a:xfrm>
            <a:off x="8943197" y="5964028"/>
            <a:ext cx="2949526" cy="369332"/>
          </a:xfrm>
          <a:prstGeom prst="rect">
            <a:avLst/>
          </a:prstGeom>
        </p:spPr>
        <p:txBody>
          <a:bodyPr wrap="none">
            <a:spAutoFit/>
          </a:bodyPr>
          <a:lstStyle/>
          <a:p>
            <a:pPr algn="ctr"/>
            <a:r>
              <a:rPr lang="en-US" dirty="0">
                <a:latin typeface="+mj-lt"/>
                <a:cs typeface="Calibri Light" panose="020F0302020204030204" pitchFamily="34" charset="0"/>
              </a:rPr>
              <a:t>Units of pollution abatement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77855A2-D1CC-7CC7-91A6-5F982326B34D}"/>
                  </a:ext>
                </a:extLst>
              </p:cNvPr>
              <p:cNvSpPr txBox="1"/>
              <p:nvPr/>
            </p:nvSpPr>
            <p:spPr>
              <a:xfrm>
                <a:off x="458853" y="1494626"/>
                <a:ext cx="5283086" cy="6041397"/>
              </a:xfrm>
              <a:prstGeom prst="rect">
                <a:avLst/>
              </a:prstGeom>
              <a:noFill/>
              <a:effectLst/>
            </p:spPr>
            <p:txBody>
              <a:bodyPr wrap="square" rtlCol="0">
                <a:spAutoFit/>
              </a:bodyPr>
              <a:lstStyle/>
              <a:p>
                <a:pPr>
                  <a:lnSpc>
                    <a:spcPct val="125000"/>
                  </a:lnSpc>
                </a:pPr>
                <a:r>
                  <a:rPr lang="en-US" sz="2200" dirty="0">
                    <a:latin typeface="+mj-lt"/>
                    <a:cs typeface="Calibri Light" panose="020F0302020204030204" pitchFamily="34" charset="0"/>
                  </a:rPr>
                  <a:t>Why do firms abate up to the quantity associated with </a:t>
                </a:r>
                <a14:m>
                  <m:oMath xmlns:m="http://schemas.openxmlformats.org/officeDocument/2006/math">
                    <m:sSup>
                      <m:sSupPr>
                        <m:ctrlPr>
                          <a:rPr lang="en-US" sz="2400" b="0" i="1" dirty="0" smtClean="0">
                            <a:latin typeface="Cambria Math" panose="02040503050406030204" pitchFamily="18" charset="0"/>
                            <a:cs typeface="Calibri Light" panose="020F0302020204030204" pitchFamily="34" charset="0"/>
                          </a:rPr>
                        </m:ctrlPr>
                      </m:sSupPr>
                      <m:e>
                        <m:r>
                          <a:rPr lang="en-US" sz="2400" b="0" i="1" dirty="0" smtClean="0">
                            <a:latin typeface="Cambria Math" panose="02040503050406030204" pitchFamily="18" charset="0"/>
                            <a:cs typeface="Calibri Light" panose="020F0302020204030204" pitchFamily="34" charset="0"/>
                          </a:rPr>
                          <m:t>𝜏</m:t>
                        </m:r>
                      </m:e>
                      <m:sup>
                        <m:r>
                          <a:rPr lang="en-US" sz="2400" b="0" i="1" dirty="0" smtClean="0">
                            <a:latin typeface="Cambria Math" panose="02040503050406030204" pitchFamily="18" charset="0"/>
                            <a:cs typeface="Calibri Light" panose="020F0302020204030204" pitchFamily="34" charset="0"/>
                          </a:rPr>
                          <m:t>∗</m:t>
                        </m:r>
                      </m:sup>
                    </m:sSup>
                  </m:oMath>
                </a14:m>
                <a:r>
                  <a:rPr lang="en-US" sz="2200" dirty="0">
                    <a:latin typeface="+mj-lt"/>
                    <a:cs typeface="Calibri Light" panose="020F0302020204030204" pitchFamily="34" charset="0"/>
                  </a:rPr>
                  <a:t>on their supply curve?</a:t>
                </a:r>
              </a:p>
              <a:p>
                <a:pPr marL="800100" lvl="1" indent="-342900">
                  <a:lnSpc>
                    <a:spcPct val="125000"/>
                  </a:lnSpc>
                  <a:buFont typeface="Wingdings" panose="05000000000000000000" pitchFamily="2" charset="2"/>
                  <a:buChar char="§"/>
                </a:pPr>
                <a:r>
                  <a:rPr lang="en-US" sz="2200" dirty="0">
                    <a:latin typeface="+mj-lt"/>
                    <a:cs typeface="Calibri Light" panose="020F0302020204030204" pitchFamily="34" charset="0"/>
                  </a:rPr>
                  <a:t>At quantities of abatement below </a:t>
                </a:r>
                <a14:m>
                  <m:oMath xmlns:m="http://schemas.openxmlformats.org/officeDocument/2006/math">
                    <m:sSup>
                      <m:sSupPr>
                        <m:ctrlPr>
                          <a:rPr lang="en-US" sz="2000" i="1" dirty="0" smtClean="0">
                            <a:latin typeface="Cambria Math" panose="02040503050406030204" pitchFamily="18" charset="0"/>
                            <a:cs typeface="Calibri Light" panose="020F0302020204030204" pitchFamily="34" charset="0"/>
                          </a:rPr>
                        </m:ctrlPr>
                      </m:sSupPr>
                      <m:e>
                        <m:r>
                          <a:rPr lang="en-US" sz="2000" i="1" dirty="0">
                            <a:latin typeface="Cambria Math" panose="02040503050406030204" pitchFamily="18" charset="0"/>
                            <a:cs typeface="Calibri Light" panose="020F0302020204030204" pitchFamily="34" charset="0"/>
                          </a:rPr>
                          <m:t>𝜏</m:t>
                        </m:r>
                      </m:e>
                      <m:sup>
                        <m:r>
                          <a:rPr lang="en-US" sz="2000" i="1" dirty="0">
                            <a:latin typeface="Cambria Math" panose="02040503050406030204" pitchFamily="18" charset="0"/>
                            <a:cs typeface="Calibri Light" panose="020F0302020204030204" pitchFamily="34" charset="0"/>
                          </a:rPr>
                          <m:t>∗</m:t>
                        </m:r>
                      </m:sup>
                    </m:sSup>
                  </m:oMath>
                </a14:m>
                <a:r>
                  <a:rPr lang="en-US" sz="2200" dirty="0">
                    <a:latin typeface="+mj-lt"/>
                    <a:cs typeface="Calibri Light" panose="020F0302020204030204" pitchFamily="34" charset="0"/>
                  </a:rPr>
                  <a:t>, it is cheaper for the firm to abate than to pay the tax. </a:t>
                </a:r>
              </a:p>
              <a:p>
                <a:pPr lvl="1">
                  <a:lnSpc>
                    <a:spcPct val="125000"/>
                  </a:lnSpc>
                </a:pPr>
                <a:endParaRPr lang="en-US" sz="2200" dirty="0">
                  <a:latin typeface="+mj-lt"/>
                  <a:cs typeface="Calibri Light" panose="020F0302020204030204" pitchFamily="34" charset="0"/>
                </a:endParaRPr>
              </a:p>
              <a:p>
                <a:pPr>
                  <a:lnSpc>
                    <a:spcPct val="125000"/>
                  </a:lnSpc>
                </a:pPr>
                <a:r>
                  <a:rPr lang="en-US" sz="2200" dirty="0">
                    <a:latin typeface="+mj-lt"/>
                    <a:cs typeface="Calibri Light" panose="020F0302020204030204" pitchFamily="34" charset="0"/>
                  </a:rPr>
                  <a:t>Note that the socially optimal quantity can be achieved with the same tax or </a:t>
                </a:r>
                <a:r>
                  <a:rPr lang="en-US" sz="2200" dirty="0">
                    <a:solidFill>
                      <a:srgbClr val="FF0000"/>
                    </a:solidFill>
                    <a:latin typeface="+mj-lt"/>
                    <a:cs typeface="Calibri Light" panose="020F0302020204030204" pitchFamily="34" charset="0"/>
                  </a:rPr>
                  <a:t>subsidy</a:t>
                </a:r>
                <a:r>
                  <a:rPr lang="en-US" sz="2200" dirty="0">
                    <a:latin typeface="+mj-lt"/>
                    <a:cs typeface="Calibri Light" panose="020F0302020204030204" pitchFamily="34" charset="0"/>
                  </a:rPr>
                  <a:t>. </a:t>
                </a:r>
              </a:p>
              <a:p>
                <a:pPr marL="800100" lvl="1" indent="-342900">
                  <a:lnSpc>
                    <a:spcPct val="125000"/>
                  </a:lnSpc>
                  <a:buFont typeface="Wingdings" panose="05000000000000000000" pitchFamily="2" charset="2"/>
                  <a:buChar char="§"/>
                </a:pPr>
                <a:r>
                  <a:rPr lang="en-US" sz="2200" dirty="0">
                    <a:latin typeface="+mj-lt"/>
                    <a:cs typeface="Calibri Light" panose="020F0302020204030204" pitchFamily="34" charset="0"/>
                  </a:rPr>
                  <a:t>At quantities of abatement below</a:t>
                </a:r>
                <a14:m>
                  <m:oMath xmlns:m="http://schemas.openxmlformats.org/officeDocument/2006/math">
                    <m:sSup>
                      <m:sSupPr>
                        <m:ctrlPr>
                          <a:rPr lang="en-US" sz="2400" i="1" dirty="0">
                            <a:solidFill>
                              <a:srgbClr val="FF0000"/>
                            </a:solidFill>
                            <a:latin typeface="Cambria Math" panose="02040503050406030204" pitchFamily="18" charset="0"/>
                            <a:cs typeface="Calibri Light" panose="020F0302020204030204" pitchFamily="34" charset="0"/>
                          </a:rPr>
                        </m:ctrlPr>
                      </m:sSupPr>
                      <m:e>
                        <m:r>
                          <a:rPr lang="en-US" sz="2400" b="0" i="1" dirty="0" smtClean="0">
                            <a:solidFill>
                              <a:srgbClr val="FF0000"/>
                            </a:solidFill>
                            <a:latin typeface="Cambria Math" panose="02040503050406030204" pitchFamily="18" charset="0"/>
                            <a:cs typeface="Calibri Light" panose="020F0302020204030204" pitchFamily="34" charset="0"/>
                          </a:rPr>
                          <m:t> </m:t>
                        </m:r>
                        <m:r>
                          <a:rPr lang="en-US" sz="2400" i="1" dirty="0">
                            <a:solidFill>
                              <a:srgbClr val="FF0000"/>
                            </a:solidFill>
                            <a:latin typeface="Cambria Math" panose="02040503050406030204" pitchFamily="18" charset="0"/>
                            <a:cs typeface="Calibri Light" panose="020F0302020204030204" pitchFamily="34" charset="0"/>
                          </a:rPr>
                          <m:t>𝑠</m:t>
                        </m:r>
                      </m:e>
                      <m:sup>
                        <m:r>
                          <a:rPr lang="en-US" sz="2400" i="1" dirty="0">
                            <a:solidFill>
                              <a:srgbClr val="FF0000"/>
                            </a:solidFill>
                            <a:latin typeface="Cambria Math" panose="02040503050406030204" pitchFamily="18" charset="0"/>
                            <a:cs typeface="Calibri Light" panose="020F0302020204030204" pitchFamily="34" charset="0"/>
                          </a:rPr>
                          <m:t>∗</m:t>
                        </m:r>
                      </m:sup>
                    </m:sSup>
                  </m:oMath>
                </a14:m>
                <a:r>
                  <a:rPr lang="en-US" sz="2200" dirty="0">
                    <a:latin typeface="+mj-lt"/>
                    <a:cs typeface="Calibri Light" panose="020F0302020204030204" pitchFamily="34" charset="0"/>
                  </a:rPr>
                  <a:t>, the firm makes more for abatement than it costs to abate. </a:t>
                </a:r>
              </a:p>
              <a:p>
                <a:pPr>
                  <a:lnSpc>
                    <a:spcPct val="125000"/>
                  </a:lnSpc>
                </a:pPr>
                <a:endParaRPr lang="en-US" sz="2200" dirty="0">
                  <a:latin typeface="+mj-lt"/>
                  <a:cs typeface="Calibri Light" panose="020F0302020204030204" pitchFamily="34" charset="0"/>
                </a:endParaRPr>
              </a:p>
              <a:p>
                <a:pPr>
                  <a:lnSpc>
                    <a:spcPct val="125000"/>
                  </a:lnSpc>
                </a:pPr>
                <a:endParaRPr lang="en-US" sz="2200" dirty="0">
                  <a:latin typeface="+mj-lt"/>
                  <a:cs typeface="Calibri Light" panose="020F0302020204030204" pitchFamily="34" charset="0"/>
                </a:endParaRPr>
              </a:p>
              <a:p>
                <a:pPr>
                  <a:lnSpc>
                    <a:spcPct val="125000"/>
                  </a:lnSpc>
                </a:pPr>
                <a:endParaRPr lang="en-US" sz="2200" dirty="0">
                  <a:latin typeface="+mj-lt"/>
                  <a:cs typeface="Calibri Light" panose="020F0302020204030204" pitchFamily="34" charset="0"/>
                </a:endParaRPr>
              </a:p>
            </p:txBody>
          </p:sp>
        </mc:Choice>
        <mc:Fallback>
          <p:sp>
            <p:nvSpPr>
              <p:cNvPr id="3" name="TextBox 2">
                <a:extLst>
                  <a:ext uri="{FF2B5EF4-FFF2-40B4-BE49-F238E27FC236}">
                    <a16:creationId xmlns:a16="http://schemas.microsoft.com/office/drawing/2014/main" id="{C77855A2-D1CC-7CC7-91A6-5F982326B34D}"/>
                  </a:ext>
                </a:extLst>
              </p:cNvPr>
              <p:cNvSpPr txBox="1">
                <a:spLocks noRot="1" noChangeAspect="1" noMove="1" noResize="1" noEditPoints="1" noAdjustHandles="1" noChangeArrowheads="1" noChangeShapeType="1" noTextEdit="1"/>
              </p:cNvSpPr>
              <p:nvPr/>
            </p:nvSpPr>
            <p:spPr>
              <a:xfrm>
                <a:off x="458853" y="1494626"/>
                <a:ext cx="5283086" cy="6041397"/>
              </a:xfrm>
              <a:prstGeom prst="rect">
                <a:avLst/>
              </a:prstGeom>
              <a:blipFill>
                <a:blip r:embed="rId5"/>
                <a:stretch>
                  <a:fillRect l="-1499" r="-2307"/>
                </a:stretch>
              </a:blipFill>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919B6C4-21E7-3E24-2D6A-DB3D3C0A36C2}"/>
                  </a:ext>
                </a:extLst>
              </p:cNvPr>
              <p:cNvSpPr/>
              <p:nvPr/>
            </p:nvSpPr>
            <p:spPr>
              <a:xfrm>
                <a:off x="6025238" y="3794461"/>
                <a:ext cx="1205457" cy="400110"/>
              </a:xfrm>
              <a:prstGeom prst="rect">
                <a:avLst/>
              </a:prstGeom>
            </p:spPr>
            <p:txBody>
              <a:bodyPr wrap="square">
                <a:spAutoFit/>
              </a:bodyPr>
              <a:lstStyle/>
              <a:p>
                <a:pPr algn="ctr"/>
                <a14:m>
                  <m:oMath xmlns:m="http://schemas.openxmlformats.org/officeDocument/2006/math">
                    <m:sSup>
                      <m:sSupPr>
                        <m:ctrlPr>
                          <a:rPr lang="en-US" sz="2000" i="1" dirty="0">
                            <a:latin typeface="Cambria Math" panose="02040503050406030204" pitchFamily="18" charset="0"/>
                            <a:cs typeface="Calibri Light" panose="020F0302020204030204" pitchFamily="34" charset="0"/>
                          </a:rPr>
                        </m:ctrlPr>
                      </m:sSupPr>
                      <m:e>
                        <m:sSup>
                          <m:sSupPr>
                            <m:ctrlPr>
                              <a:rPr lang="en-US" sz="2000" i="1" dirty="0" smtClean="0">
                                <a:solidFill>
                                  <a:srgbClr val="FF0000"/>
                                </a:solidFill>
                                <a:latin typeface="Cambria Math" panose="02040503050406030204" pitchFamily="18" charset="0"/>
                                <a:cs typeface="Calibri Light" panose="020F0302020204030204" pitchFamily="34" charset="0"/>
                              </a:rPr>
                            </m:ctrlPr>
                          </m:sSupPr>
                          <m:e>
                            <m:r>
                              <a:rPr lang="en-US" sz="2000" i="1" dirty="0">
                                <a:solidFill>
                                  <a:srgbClr val="FF0000"/>
                                </a:solidFill>
                                <a:latin typeface="Cambria Math" panose="02040503050406030204" pitchFamily="18" charset="0"/>
                                <a:cs typeface="Calibri Light" panose="020F0302020204030204" pitchFamily="34" charset="0"/>
                              </a:rPr>
                              <m:t>𝑠</m:t>
                            </m:r>
                          </m:e>
                          <m:sup>
                            <m:r>
                              <a:rPr lang="en-US" sz="2000" i="1" dirty="0">
                                <a:solidFill>
                                  <a:srgbClr val="FF0000"/>
                                </a:solidFill>
                                <a:latin typeface="Cambria Math" panose="02040503050406030204" pitchFamily="18" charset="0"/>
                                <a:cs typeface="Calibri Light" panose="020F0302020204030204" pitchFamily="34" charset="0"/>
                              </a:rPr>
                              <m:t>∗</m:t>
                            </m:r>
                          </m:sup>
                        </m:sSup>
                        <m:r>
                          <a:rPr lang="en-US" sz="2000" i="1" dirty="0">
                            <a:latin typeface="Cambria Math" panose="02040503050406030204" pitchFamily="18" charset="0"/>
                            <a:cs typeface="Calibri Light" panose="020F0302020204030204" pitchFamily="34" charset="0"/>
                          </a:rPr>
                          <m:t>≡</m:t>
                        </m:r>
                        <m:r>
                          <a:rPr lang="en-US" sz="2000" i="1" dirty="0">
                            <a:latin typeface="Cambria Math" panose="02040503050406030204" pitchFamily="18" charset="0"/>
                            <a:cs typeface="Calibri Light" panose="020F0302020204030204" pitchFamily="34" charset="0"/>
                          </a:rPr>
                          <m:t>𝜏</m:t>
                        </m:r>
                      </m:e>
                      <m:sup>
                        <m:r>
                          <a:rPr lang="en-US" sz="2000" i="1" dirty="0">
                            <a:latin typeface="Cambria Math" panose="02040503050406030204" pitchFamily="18" charset="0"/>
                            <a:cs typeface="Calibri Light" panose="020F0302020204030204" pitchFamily="34" charset="0"/>
                          </a:rPr>
                          <m:t>∗</m:t>
                        </m:r>
                      </m:sup>
                    </m:sSup>
                  </m:oMath>
                </a14:m>
                <a:r>
                  <a:rPr lang="en-US" sz="2000" dirty="0">
                    <a:cs typeface="Calibri Light" panose="020F0302020204030204" pitchFamily="34" charset="0"/>
                  </a:rPr>
                  <a:t> </a:t>
                </a:r>
              </a:p>
            </p:txBody>
          </p:sp>
        </mc:Choice>
        <mc:Fallback>
          <p:sp>
            <p:nvSpPr>
              <p:cNvPr id="9" name="Rectangle 8">
                <a:extLst>
                  <a:ext uri="{FF2B5EF4-FFF2-40B4-BE49-F238E27FC236}">
                    <a16:creationId xmlns:a16="http://schemas.microsoft.com/office/drawing/2014/main" id="{4919B6C4-21E7-3E24-2D6A-DB3D3C0A36C2}"/>
                  </a:ext>
                </a:extLst>
              </p:cNvPr>
              <p:cNvSpPr>
                <a:spLocks noRot="1" noChangeAspect="1" noMove="1" noResize="1" noEditPoints="1" noAdjustHandles="1" noChangeArrowheads="1" noChangeShapeType="1" noTextEdit="1"/>
              </p:cNvSpPr>
              <p:nvPr/>
            </p:nvSpPr>
            <p:spPr>
              <a:xfrm>
                <a:off x="6025238" y="3794461"/>
                <a:ext cx="1205457" cy="400110"/>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F69AC6ED-1167-12E8-57A0-C6FA37CB8C61}"/>
              </a:ext>
            </a:extLst>
          </p:cNvPr>
          <p:cNvCxnSpPr>
            <a:cxnSpLocks/>
          </p:cNvCxnSpPr>
          <p:nvPr/>
        </p:nvCxnSpPr>
        <p:spPr>
          <a:xfrm flipH="1">
            <a:off x="7168302" y="3998736"/>
            <a:ext cx="2147943" cy="0"/>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1016BF-7F78-A19B-0350-C0EA44170CA9}"/>
              </a:ext>
            </a:extLst>
          </p:cNvPr>
          <p:cNvCxnSpPr>
            <a:cxnSpLocks/>
          </p:cNvCxnSpPr>
          <p:nvPr/>
        </p:nvCxnSpPr>
        <p:spPr>
          <a:xfrm flipV="1">
            <a:off x="8260131" y="4137797"/>
            <a:ext cx="463684" cy="3846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925C451-014E-D5F1-E683-9CEB052F6AE5}"/>
              </a:ext>
            </a:extLst>
          </p:cNvPr>
          <p:cNvSpPr/>
          <p:nvPr/>
        </p:nvSpPr>
        <p:spPr>
          <a:xfrm>
            <a:off x="7103596" y="4209403"/>
            <a:ext cx="1262340" cy="646331"/>
          </a:xfrm>
          <a:prstGeom prst="rect">
            <a:avLst/>
          </a:prstGeom>
        </p:spPr>
        <p:txBody>
          <a:bodyPr wrap="square">
            <a:spAutoFit/>
          </a:bodyPr>
          <a:lstStyle/>
          <a:p>
            <a:pPr algn="ctr"/>
            <a:r>
              <a:rPr lang="en-US" dirty="0">
                <a:cs typeface="Calibri Light" panose="020F0302020204030204" pitchFamily="34" charset="0"/>
              </a:rPr>
              <a:t>Not profit maximizing</a:t>
            </a:r>
          </a:p>
        </p:txBody>
      </p:sp>
    </p:spTree>
    <p:custDataLst>
      <p:tags r:id="rId1"/>
    </p:custDataLst>
    <p:extLst>
      <p:ext uri="{BB962C8B-B14F-4D97-AF65-F5344CB8AC3E}">
        <p14:creationId xmlns:p14="http://schemas.microsoft.com/office/powerpoint/2010/main" val="2745411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27082" y="1351508"/>
            <a:ext cx="11160068" cy="4680512"/>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Many regulatory instruments are available. These need not be implemented in isolation:</a:t>
            </a:r>
          </a:p>
          <a:p>
            <a:pPr marL="800100" lvl="1"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Information approaches</a:t>
            </a:r>
          </a:p>
          <a:p>
            <a:pPr marL="1257300" lvl="2" indent="-342900">
              <a:lnSpc>
                <a:spcPct val="125000"/>
              </a:lnSpc>
              <a:buFont typeface="Wingdings" panose="05000000000000000000" pitchFamily="2" charset="2"/>
              <a:buChar char="Ø"/>
            </a:pPr>
            <a:r>
              <a:rPr lang="en-US" sz="2000" dirty="0">
                <a:solidFill>
                  <a:srgbClr val="DDDDDD"/>
                </a:solidFill>
                <a:latin typeface="+mj-lt"/>
                <a:cs typeface="Calibri Light" panose="020F0302020204030204" pitchFamily="34" charset="0"/>
              </a:rPr>
              <a:t>Toxic Releases Inventory and the Emergency Planning and Community Right-to-Know Act</a:t>
            </a:r>
          </a:p>
          <a:p>
            <a:pPr marL="1257300" lvl="2" indent="-342900">
              <a:lnSpc>
                <a:spcPct val="125000"/>
              </a:lnSpc>
              <a:buFont typeface="Wingdings" panose="05000000000000000000" pitchFamily="2" charset="2"/>
              <a:buChar char="Ø"/>
            </a:pPr>
            <a:r>
              <a:rPr lang="en-US" sz="2000" dirty="0">
                <a:solidFill>
                  <a:srgbClr val="DDDDDD"/>
                </a:solidFill>
                <a:latin typeface="+mj-lt"/>
                <a:cs typeface="Calibri Light" panose="020F0302020204030204" pitchFamily="34" charset="0"/>
              </a:rPr>
              <a:t>Behavioral Nudges</a:t>
            </a:r>
          </a:p>
          <a:p>
            <a:pPr marL="800100" lvl="1"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Liability approaches </a:t>
            </a:r>
          </a:p>
          <a:p>
            <a:pPr marL="1257300" lvl="2" indent="-342900">
              <a:lnSpc>
                <a:spcPct val="125000"/>
              </a:lnSpc>
              <a:buFont typeface="Wingdings" panose="05000000000000000000" pitchFamily="2" charset="2"/>
              <a:buChar char="Ø"/>
            </a:pPr>
            <a:r>
              <a:rPr lang="en-US" sz="2000" dirty="0">
                <a:solidFill>
                  <a:srgbClr val="DDDDDD"/>
                </a:solidFill>
                <a:latin typeface="+mj-lt"/>
                <a:cs typeface="Calibri Light" panose="020F0302020204030204" pitchFamily="34" charset="0"/>
              </a:rPr>
              <a:t>CERCLA and the Superfund program </a:t>
            </a:r>
          </a:p>
          <a:p>
            <a:pPr marL="800100" lvl="1"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Prescriptive Regulations (Command-and-Control) </a:t>
            </a:r>
          </a:p>
          <a:p>
            <a:pPr marL="1257300" lvl="2" indent="-342900">
              <a:lnSpc>
                <a:spcPct val="125000"/>
              </a:lnSpc>
              <a:buFont typeface="Wingdings" panose="05000000000000000000" pitchFamily="2" charset="2"/>
              <a:buChar char="§"/>
            </a:pPr>
            <a:r>
              <a:rPr lang="en-US" sz="2000" dirty="0">
                <a:solidFill>
                  <a:srgbClr val="DDDDDD"/>
                </a:solidFill>
                <a:latin typeface="+mj-lt"/>
                <a:cs typeface="Calibri Light" panose="020F0302020204030204" pitchFamily="34" charset="0"/>
              </a:rPr>
              <a:t>Technology and performance-based standards. </a:t>
            </a:r>
          </a:p>
          <a:p>
            <a:pPr marL="800100" lvl="1" indent="-342900">
              <a:lnSpc>
                <a:spcPct val="125000"/>
              </a:lnSpc>
              <a:buFont typeface="Wingdings" panose="05000000000000000000" pitchFamily="2" charset="2"/>
              <a:buChar char="§"/>
            </a:pPr>
            <a:r>
              <a:rPr lang="en-US" sz="2000" dirty="0">
                <a:solidFill>
                  <a:schemeClr val="bg1">
                    <a:lumMod val="75000"/>
                  </a:schemeClr>
                </a:solidFill>
                <a:latin typeface="+mj-lt"/>
                <a:cs typeface="Calibri Light" panose="020F0302020204030204" pitchFamily="34" charset="0"/>
              </a:rPr>
              <a:t>Emission Fees or Abatement Subsidies </a:t>
            </a:r>
          </a:p>
          <a:p>
            <a:pPr marL="1257300" lvl="2" indent="-342900">
              <a:lnSpc>
                <a:spcPct val="125000"/>
              </a:lnSpc>
              <a:buFont typeface="Wingdings" panose="05000000000000000000" pitchFamily="2" charset="2"/>
              <a:buChar char="Ø"/>
            </a:pPr>
            <a:r>
              <a:rPr lang="en-US" sz="2000" dirty="0">
                <a:solidFill>
                  <a:schemeClr val="bg1">
                    <a:lumMod val="75000"/>
                  </a:schemeClr>
                </a:solidFill>
                <a:latin typeface="+mj-lt"/>
                <a:cs typeface="Calibri Light" panose="020F0302020204030204" pitchFamily="34" charset="0"/>
              </a:rPr>
              <a:t>Pigouvian taxes</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Quantity Control and Allowance Trading</a:t>
            </a:r>
          </a:p>
          <a:p>
            <a:pPr marL="1257300" lvl="2" indent="-342900">
              <a:lnSpc>
                <a:spcPct val="125000"/>
              </a:lnSpc>
              <a:buFont typeface="Wingdings" panose="05000000000000000000" pitchFamily="2" charset="2"/>
              <a:buChar char="Ø"/>
            </a:pPr>
            <a:r>
              <a:rPr lang="en-US" sz="2000" dirty="0">
                <a:latin typeface="+mj-lt"/>
                <a:cs typeface="Calibri Light" panose="020F0302020204030204" pitchFamily="34" charset="0"/>
              </a:rPr>
              <a:t>Cap-and-trade systems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Regulatory Instruments</a:t>
            </a:r>
          </a:p>
        </p:txBody>
      </p:sp>
      <p:sp>
        <p:nvSpPr>
          <p:cNvPr id="2" name="Right Brace 1">
            <a:extLst>
              <a:ext uri="{FF2B5EF4-FFF2-40B4-BE49-F238E27FC236}">
                <a16:creationId xmlns:a16="http://schemas.microsoft.com/office/drawing/2014/main" id="{F2B415CA-B20A-D8FE-A7F0-81FFEA9D0F86}"/>
              </a:ext>
            </a:extLst>
          </p:cNvPr>
          <p:cNvSpPr/>
          <p:nvPr/>
        </p:nvSpPr>
        <p:spPr>
          <a:xfrm>
            <a:off x="5370897" y="4599630"/>
            <a:ext cx="725103" cy="1386038"/>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EEC920A9-E935-1203-795F-BE360161E656}"/>
              </a:ext>
            </a:extLst>
          </p:cNvPr>
          <p:cNvSpPr txBox="1"/>
          <p:nvPr/>
        </p:nvSpPr>
        <p:spPr>
          <a:xfrm>
            <a:off x="6235845" y="5106382"/>
            <a:ext cx="3841736" cy="707886"/>
          </a:xfrm>
          <a:prstGeom prst="rect">
            <a:avLst/>
          </a:prstGeom>
          <a:noFill/>
          <a:effectLst/>
        </p:spPr>
        <p:txBody>
          <a:bodyPr wrap="square" rtlCol="0">
            <a:spAutoFit/>
          </a:bodyPr>
          <a:lstStyle/>
          <a:p>
            <a:r>
              <a:rPr lang="en-US" sz="2000" dirty="0">
                <a:latin typeface="+mj-lt"/>
                <a:cs typeface="Calibri Light" panose="020F0302020204030204" pitchFamily="34" charset="0"/>
              </a:rPr>
              <a:t>We’ll pick up with quantity controls next time. </a:t>
            </a:r>
            <a:endParaRPr lang="en-US" sz="2000" dirty="0">
              <a:solidFill>
                <a:schemeClr val="bg1">
                  <a:lumMod val="7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587437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chemeClr val="tx1"/>
                </a:solidFill>
                <a:latin typeface="+mj-lt"/>
              </a:rPr>
              <a:t>Next class</a:t>
            </a:r>
          </a:p>
          <a:p>
            <a:pPr algn="ctr"/>
            <a:endParaRPr lang="en-US" dirty="0">
              <a:solidFill>
                <a:schemeClr val="tx1"/>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591346" y="1482657"/>
            <a:ext cx="10755528" cy="4893647"/>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If you have questions about the first midterm, please e-mail Bryan, Katie, and </a:t>
            </a:r>
            <a:r>
              <a:rPr lang="en-US" sz="2400" dirty="0" err="1">
                <a:latin typeface="+mj-lt"/>
                <a:cs typeface="Calibri Light" panose="020F0302020204030204" pitchFamily="34" charset="0"/>
              </a:rPr>
              <a:t>Yagmur</a:t>
            </a:r>
            <a:r>
              <a:rPr lang="en-US" sz="2400" dirty="0">
                <a:latin typeface="+mj-lt"/>
                <a:cs typeface="Calibri Light" panose="020F0302020204030204" pitchFamily="34" charset="0"/>
              </a:rPr>
              <a:t>. </a:t>
            </a:r>
          </a:p>
          <a:p>
            <a:pPr lvl="1"/>
            <a:endParaRPr lang="en-US" sz="2400" b="1" dirty="0">
              <a:latin typeface="+mj-lt"/>
              <a:cs typeface="Calibri Light" panose="020F0302020204030204" pitchFamily="34" charset="0"/>
            </a:endParaRPr>
          </a:p>
          <a:p>
            <a:pPr marL="800100" lvl="1" indent="-342900">
              <a:buFont typeface="Arial" panose="020B0604020202020204" pitchFamily="34" charset="0"/>
              <a:buChar char="•"/>
            </a:pPr>
            <a:r>
              <a:rPr lang="en-US" sz="2400" b="1" dirty="0">
                <a:latin typeface="+mj-lt"/>
                <a:cs typeface="Calibri Light" panose="020F0302020204030204" pitchFamily="34" charset="0"/>
              </a:rPr>
              <a:t>We will be playing a pollution trading game to illustrate cap-and-trade next class. It is a modified version of musical chairs. Please let me know if you have any concerns about your willingness or ability to participate. </a:t>
            </a:r>
            <a:endParaRPr lang="en-US" sz="2400" dirty="0">
              <a:latin typeface="+mj-lt"/>
              <a:cs typeface="Calibri Light" panose="020F0302020204030204" pitchFamily="34" charset="0"/>
            </a:endParaRP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Assigned materials for next Monday: </a:t>
            </a:r>
          </a:p>
          <a:p>
            <a:pPr lvl="2"/>
            <a:endParaRPr lang="en-US" sz="2400" dirty="0">
              <a:latin typeface="+mj-lt"/>
              <a:cs typeface="Calibri Light" panose="020F0302020204030204" pitchFamily="34" charset="0"/>
            </a:endParaRPr>
          </a:p>
          <a:p>
            <a:pPr marL="1828800" lvl="3" indent="-457200">
              <a:buFont typeface="Arial" panose="020B0604020202020204" pitchFamily="34" charset="0"/>
              <a:buChar char="•"/>
            </a:pPr>
            <a:r>
              <a:rPr lang="en-US" sz="2400" dirty="0">
                <a:latin typeface="+mj-lt"/>
                <a:cs typeface="Calibri Light" panose="020F0302020204030204" pitchFamily="34" charset="0"/>
              </a:rPr>
              <a:t>K&amp;O (textbook) Chapter 9</a:t>
            </a:r>
          </a:p>
          <a:p>
            <a:pPr marL="1828800" lvl="3" indent="-457200">
              <a:buFont typeface="Arial" panose="020B0604020202020204" pitchFamily="34" charset="0"/>
              <a:buChar char="•"/>
            </a:pPr>
            <a:r>
              <a:rPr lang="en-US" sz="2400" dirty="0">
                <a:effectLst/>
                <a:latin typeface="+mj-lt"/>
                <a:ea typeface="Times New Roman" panose="02020603050405020304" pitchFamily="18" charset="0"/>
                <a:cs typeface="Calibri Light" panose="020F0302020204030204" pitchFamily="34" charset="0"/>
              </a:rPr>
              <a:t>Building a Carbon Trading System in New York (</a:t>
            </a:r>
            <a:r>
              <a:rPr lang="en-US" sz="2400" u="sng" dirty="0">
                <a:solidFill>
                  <a:srgbClr val="0000FF"/>
                </a:solidFill>
                <a:latin typeface="+mj-lt"/>
                <a:ea typeface="Times New Roman" panose="02020603050405020304" pitchFamily="18" charset="0"/>
                <a:cs typeface="Calibri Light" panose="020F0302020204030204" pitchFamily="34" charset="0"/>
                <a:hlinkClick r:id="rId4"/>
              </a:rPr>
              <a:t>RFF Podcast</a:t>
            </a:r>
            <a:r>
              <a:rPr lang="en-US" sz="2400" dirty="0">
                <a:latin typeface="+mj-lt"/>
                <a:ea typeface="Times New Roman" panose="02020603050405020304" pitchFamily="18" charset="0"/>
                <a:cs typeface="Calibri Light" panose="020F0302020204030204" pitchFamily="34" charset="0"/>
              </a:rPr>
              <a:t>)</a:t>
            </a:r>
            <a:endParaRPr lang="en-US" sz="2400" dirty="0">
              <a:latin typeface="+mj-lt"/>
              <a:cs typeface="Calibri Light" panose="020F0302020204030204" pitchFamily="34" charset="0"/>
            </a:endParaRPr>
          </a:p>
          <a:p>
            <a:pPr marL="914400" lvl="1" indent="-457200">
              <a:buFont typeface="Arial" panose="020B0604020202020204" pitchFamily="34" charset="0"/>
              <a:buChar char="•"/>
            </a:pPr>
            <a:endParaRPr lang="en-US" sz="2400" dirty="0">
              <a:latin typeface="+mj-lt"/>
              <a:cs typeface="Calibri Light" panose="020F0302020204030204" pitchFamily="34" charset="0"/>
            </a:endParaRPr>
          </a:p>
          <a:p>
            <a:pPr lvl="1"/>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Refresher on Market Failures</a:t>
            </a:r>
          </a:p>
        </p:txBody>
      </p:sp>
      <p:sp>
        <p:nvSpPr>
          <p:cNvPr id="2" name="TextBox 1">
            <a:extLst>
              <a:ext uri="{FF2B5EF4-FFF2-40B4-BE49-F238E27FC236}">
                <a16:creationId xmlns:a16="http://schemas.microsoft.com/office/drawing/2014/main" id="{B08120D3-FCF8-632B-6FDF-4E8CC0357178}"/>
              </a:ext>
            </a:extLst>
          </p:cNvPr>
          <p:cNvSpPr txBox="1"/>
          <p:nvPr/>
        </p:nvSpPr>
        <p:spPr>
          <a:xfrm>
            <a:off x="346960" y="1368596"/>
            <a:ext cx="11498080" cy="4120808"/>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a:lnSpc>
                <a:spcPct val="125000"/>
              </a:lnSpc>
            </a:pPr>
            <a:r>
              <a:rPr lang="en-US" sz="2400" dirty="0">
                <a:latin typeface="+mj-lt"/>
                <a:cs typeface="Calibri Light" panose="020F0302020204030204" pitchFamily="34" charset="0"/>
              </a:rPr>
              <a:t>Recall market failures discussed in Lecture 2.</a:t>
            </a:r>
          </a:p>
          <a:p>
            <a:pPr>
              <a:lnSpc>
                <a:spcPct val="125000"/>
              </a:lnSpc>
            </a:pPr>
            <a:endParaRPr lang="en-US" sz="2400" dirty="0">
              <a:latin typeface="+mj-lt"/>
              <a:cs typeface="Calibri Light" panose="020F0302020204030204" pitchFamily="34" charset="0"/>
            </a:endParaRPr>
          </a:p>
          <a:p>
            <a:pPr marL="800100" lvl="1" indent="-342900">
              <a:lnSpc>
                <a:spcPct val="125000"/>
              </a:lnSpc>
              <a:buFont typeface="Wingdings" panose="05000000000000000000" pitchFamily="2" charset="2"/>
              <a:buChar char="§"/>
            </a:pPr>
            <a:r>
              <a:rPr lang="en-US" sz="2400" dirty="0">
                <a:latin typeface="+mj-lt"/>
                <a:cs typeface="Calibri Light" panose="020F0302020204030204" pitchFamily="34" charset="0"/>
              </a:rPr>
              <a:t>Information asymmetries, market power, public goods/</a:t>
            </a:r>
            <a:r>
              <a:rPr lang="en-US" sz="2400" dirty="0" err="1">
                <a:latin typeface="+mj-lt"/>
                <a:cs typeface="Calibri Light" panose="020F0302020204030204" pitchFamily="34" charset="0"/>
              </a:rPr>
              <a:t>bads</a:t>
            </a:r>
            <a:r>
              <a:rPr lang="en-US" sz="2400" dirty="0">
                <a:latin typeface="+mj-lt"/>
                <a:cs typeface="Calibri Light" panose="020F0302020204030204" pitchFamily="34" charset="0"/>
              </a:rPr>
              <a:t>, and externalities are sources of market failures. </a:t>
            </a:r>
          </a:p>
          <a:p>
            <a:pPr marL="800100" lvl="1" indent="-342900">
              <a:lnSpc>
                <a:spcPct val="125000"/>
              </a:lnSpc>
              <a:buFont typeface="Wingdings" panose="05000000000000000000" pitchFamily="2" charset="2"/>
              <a:buChar char="§"/>
            </a:pPr>
            <a:r>
              <a:rPr lang="en-US" sz="2400" dirty="0">
                <a:latin typeface="+mj-lt"/>
                <a:cs typeface="Calibri Light" panose="020F0302020204030204" pitchFamily="34" charset="0"/>
              </a:rPr>
              <a:t>Public goods lead to market failure because there’s little incentive to provide or purchase a good that is nonexcludable and nonrival. </a:t>
            </a:r>
          </a:p>
          <a:p>
            <a:pPr marL="800100" lvl="1" indent="-342900">
              <a:lnSpc>
                <a:spcPct val="125000"/>
              </a:lnSpc>
              <a:buFont typeface="Wingdings" panose="05000000000000000000" pitchFamily="2" charset="2"/>
              <a:buChar char="§"/>
            </a:pPr>
            <a:r>
              <a:rPr lang="en-US" sz="2400" dirty="0">
                <a:latin typeface="+mj-lt"/>
                <a:cs typeface="Calibri Light" panose="020F0302020204030204" pitchFamily="34" charset="0"/>
              </a:rPr>
              <a:t>Externalities are when private actions have unintended consequences on individuals not part of the transaction. </a:t>
            </a:r>
          </a:p>
        </p:txBody>
      </p:sp>
    </p:spTree>
    <p:custDataLst>
      <p:tags r:id="rId1"/>
    </p:custDataLst>
    <p:extLst>
      <p:ext uri="{BB962C8B-B14F-4D97-AF65-F5344CB8AC3E}">
        <p14:creationId xmlns:p14="http://schemas.microsoft.com/office/powerpoint/2010/main" val="2874394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Theories of Regulation</a:t>
            </a:r>
          </a:p>
        </p:txBody>
      </p:sp>
      <p:sp>
        <p:nvSpPr>
          <p:cNvPr id="2" name="TextBox 1">
            <a:extLst>
              <a:ext uri="{FF2B5EF4-FFF2-40B4-BE49-F238E27FC236}">
                <a16:creationId xmlns:a16="http://schemas.microsoft.com/office/drawing/2014/main" id="{B08120D3-FCF8-632B-6FDF-4E8CC0357178}"/>
              </a:ext>
            </a:extLst>
          </p:cNvPr>
          <p:cNvSpPr txBox="1"/>
          <p:nvPr/>
        </p:nvSpPr>
        <p:spPr>
          <a:xfrm>
            <a:off x="346960" y="1599428"/>
            <a:ext cx="11498080" cy="3659143"/>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a:lnSpc>
                <a:spcPct val="125000"/>
              </a:lnSpc>
            </a:pPr>
            <a:r>
              <a:rPr lang="en-US" sz="2400" dirty="0">
                <a:latin typeface="+mj-lt"/>
                <a:cs typeface="Calibri Light" panose="020F0302020204030204" pitchFamily="34" charset="0"/>
              </a:rPr>
              <a:t>Two broad theories of why the government should or does intervene in the economy through regulations:</a:t>
            </a:r>
          </a:p>
          <a:p>
            <a:pPr marL="800100" lvl="1" indent="-342900">
              <a:lnSpc>
                <a:spcPct val="125000"/>
              </a:lnSpc>
              <a:buFont typeface="Wingdings" panose="05000000000000000000" pitchFamily="2" charset="2"/>
              <a:buChar char="§"/>
            </a:pPr>
            <a:r>
              <a:rPr lang="en-US" sz="2400" dirty="0">
                <a:latin typeface="+mj-lt"/>
                <a:cs typeface="Calibri Light" panose="020F0302020204030204" pitchFamily="34" charset="0"/>
              </a:rPr>
              <a:t>The </a:t>
            </a:r>
            <a:r>
              <a:rPr lang="en-US" sz="2400" b="1" dirty="0">
                <a:latin typeface="+mj-lt"/>
                <a:cs typeface="Calibri Light" panose="020F0302020204030204" pitchFamily="34" charset="0"/>
              </a:rPr>
              <a:t>public interest</a:t>
            </a:r>
            <a:r>
              <a:rPr lang="en-US" sz="2400" dirty="0">
                <a:latin typeface="+mj-lt"/>
                <a:cs typeface="Calibri Light" panose="020F0302020204030204" pitchFamily="34" charset="0"/>
              </a:rPr>
              <a:t> theory of regulation suggests that government intervenes in the economy to promote the public interest in the face of imperfect information, market power, or externalities. </a:t>
            </a:r>
          </a:p>
          <a:p>
            <a:pPr marL="800100" lvl="1" indent="-342900">
              <a:lnSpc>
                <a:spcPct val="125000"/>
              </a:lnSpc>
              <a:buFont typeface="Wingdings" panose="05000000000000000000" pitchFamily="2" charset="2"/>
              <a:buChar char="§"/>
            </a:pPr>
            <a:r>
              <a:rPr lang="en-US" sz="2400" dirty="0">
                <a:latin typeface="+mj-lt"/>
                <a:cs typeface="Calibri Light" panose="020F0302020204030204" pitchFamily="34" charset="0"/>
              </a:rPr>
              <a:t>The </a:t>
            </a:r>
            <a:r>
              <a:rPr lang="en-US" sz="2400" b="1" dirty="0">
                <a:latin typeface="+mj-lt"/>
                <a:cs typeface="Calibri Light" panose="020F0302020204030204" pitchFamily="34" charset="0"/>
              </a:rPr>
              <a:t>interest group </a:t>
            </a:r>
            <a:r>
              <a:rPr lang="en-US" sz="2400" dirty="0">
                <a:latin typeface="+mj-lt"/>
                <a:cs typeface="Calibri Light" panose="020F0302020204030204" pitchFamily="34" charset="0"/>
              </a:rPr>
              <a:t>theory of regulation suggests that specific industries or interest groups capture government functions for rent-seeking purposes. </a:t>
            </a:r>
          </a:p>
        </p:txBody>
      </p:sp>
    </p:spTree>
    <p:custDataLst>
      <p:tags r:id="rId1"/>
    </p:custDataLst>
    <p:extLst>
      <p:ext uri="{BB962C8B-B14F-4D97-AF65-F5344CB8AC3E}">
        <p14:creationId xmlns:p14="http://schemas.microsoft.com/office/powerpoint/2010/main" val="1465216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461052" y="-423710"/>
            <a:ext cx="8756374" cy="183506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Is There a Role for Intervention? </a:t>
            </a:r>
          </a:p>
          <a:p>
            <a:pPr algn="ctr"/>
            <a:r>
              <a:rPr lang="en-US" sz="4000" dirty="0">
                <a:solidFill>
                  <a:schemeClr val="tx1"/>
                </a:solidFill>
                <a:latin typeface="+mj-lt"/>
              </a:rPr>
              <a:t>The Coase Theorem</a:t>
            </a:r>
          </a:p>
        </p:txBody>
      </p:sp>
      <p:sp>
        <p:nvSpPr>
          <p:cNvPr id="2" name="TextBox 1">
            <a:extLst>
              <a:ext uri="{FF2B5EF4-FFF2-40B4-BE49-F238E27FC236}">
                <a16:creationId xmlns:a16="http://schemas.microsoft.com/office/drawing/2014/main" id="{B08120D3-FCF8-632B-6FDF-4E8CC0357178}"/>
              </a:ext>
            </a:extLst>
          </p:cNvPr>
          <p:cNvSpPr txBox="1"/>
          <p:nvPr/>
        </p:nvSpPr>
        <p:spPr>
          <a:xfrm>
            <a:off x="346960" y="1649896"/>
            <a:ext cx="6570675" cy="4292970"/>
          </a:xfrm>
          <a:prstGeom prst="rect">
            <a:avLst/>
          </a:prstGeom>
          <a:noFill/>
          <a:effectLst/>
        </p:spPr>
        <p:txBody>
          <a:bodyPr wrap="square" rtlCol="0">
            <a:spAutoFit/>
          </a:bodyPr>
          <a:lstStyle/>
          <a:p>
            <a:pPr>
              <a:lnSpc>
                <a:spcPct val="125000"/>
              </a:lnSpc>
            </a:pPr>
            <a:r>
              <a:rPr lang="en-US" sz="2200" dirty="0">
                <a:latin typeface="+mj-lt"/>
                <a:cs typeface="Calibri Light" panose="020F0302020204030204" pitchFamily="34" charset="0"/>
              </a:rPr>
              <a:t>According to the Coase Theorem, private bargaining will result in an efficient resolution of negative externalities if property rights are assigned and transaction costs are minimal, regardless of who has the property rights. </a:t>
            </a:r>
          </a:p>
          <a:p>
            <a:pPr marL="800100" lvl="1" indent="-342900">
              <a:lnSpc>
                <a:spcPct val="125000"/>
              </a:lnSpc>
              <a:buFont typeface="Wingdings" panose="05000000000000000000" pitchFamily="2" charset="2"/>
              <a:buChar char="Ø"/>
            </a:pPr>
            <a:r>
              <a:rPr lang="en-US" sz="2200" dirty="0">
                <a:latin typeface="+mj-lt"/>
                <a:cs typeface="Calibri Light" panose="020F0302020204030204" pitchFamily="34" charset="0"/>
              </a:rPr>
              <a:t>Example: A farmer and a rancher build a fence.</a:t>
            </a:r>
          </a:p>
          <a:p>
            <a:pPr marL="800100" lvl="1" indent="-342900">
              <a:lnSpc>
                <a:spcPct val="125000"/>
              </a:lnSpc>
              <a:buFont typeface="Wingdings" panose="05000000000000000000" pitchFamily="2" charset="2"/>
              <a:buChar char="Ø"/>
            </a:pPr>
            <a:r>
              <a:rPr lang="en-US" sz="2200" dirty="0">
                <a:latin typeface="+mj-lt"/>
                <a:cs typeface="Calibri Light" panose="020F0302020204030204" pitchFamily="34" charset="0"/>
              </a:rPr>
              <a:t>Conclusion: Costly government intervention, which often has unintended consequences, may not be necessary to solve the problems of externalities and public goods/</a:t>
            </a:r>
            <a:r>
              <a:rPr lang="en-US" sz="2200" dirty="0" err="1">
                <a:latin typeface="+mj-lt"/>
                <a:cs typeface="Calibri Light" panose="020F0302020204030204" pitchFamily="34" charset="0"/>
              </a:rPr>
              <a:t>bads</a:t>
            </a:r>
            <a:r>
              <a:rPr lang="en-US" sz="2200" dirty="0">
                <a:latin typeface="+mj-lt"/>
                <a:cs typeface="Calibri Light" panose="020F0302020204030204" pitchFamily="34" charset="0"/>
              </a:rPr>
              <a:t>. </a:t>
            </a:r>
          </a:p>
          <a:p>
            <a:pPr>
              <a:lnSpc>
                <a:spcPct val="125000"/>
              </a:lnSpc>
            </a:pPr>
            <a:r>
              <a:rPr lang="en-US" sz="2200" dirty="0">
                <a:latin typeface="+mj-lt"/>
                <a:cs typeface="Calibri Light" panose="020F0302020204030204" pitchFamily="34" charset="0"/>
              </a:rPr>
              <a:t>Aside: The theorem does not speak to issues of equity. </a:t>
            </a:r>
          </a:p>
        </p:txBody>
      </p:sp>
      <p:pic>
        <p:nvPicPr>
          <p:cNvPr id="3" name="Picture 2">
            <a:extLst>
              <a:ext uri="{FF2B5EF4-FFF2-40B4-BE49-F238E27FC236}">
                <a16:creationId xmlns:a16="http://schemas.microsoft.com/office/drawing/2014/main" id="{024DC5AE-9B30-92D0-3863-D9FB007B4627}"/>
              </a:ext>
            </a:extLst>
          </p:cNvPr>
          <p:cNvPicPr>
            <a:picLocks noChangeAspect="1"/>
          </p:cNvPicPr>
          <p:nvPr/>
        </p:nvPicPr>
        <p:blipFill>
          <a:blip r:embed="rId4"/>
          <a:stretch>
            <a:fillRect/>
          </a:stretch>
        </p:blipFill>
        <p:spPr>
          <a:xfrm>
            <a:off x="7434212" y="1649896"/>
            <a:ext cx="4172290" cy="4172290"/>
          </a:xfrm>
          <a:prstGeom prst="rect">
            <a:avLst/>
          </a:prstGeom>
        </p:spPr>
      </p:pic>
      <p:sp>
        <p:nvSpPr>
          <p:cNvPr id="4" name="TextBox 3">
            <a:extLst>
              <a:ext uri="{FF2B5EF4-FFF2-40B4-BE49-F238E27FC236}">
                <a16:creationId xmlns:a16="http://schemas.microsoft.com/office/drawing/2014/main" id="{B338BD31-84FF-01CE-59BB-8B392C72A58E}"/>
              </a:ext>
            </a:extLst>
          </p:cNvPr>
          <p:cNvSpPr txBox="1"/>
          <p:nvPr/>
        </p:nvSpPr>
        <p:spPr>
          <a:xfrm>
            <a:off x="7302946" y="5822186"/>
            <a:ext cx="4994932" cy="584775"/>
          </a:xfrm>
          <a:prstGeom prst="rect">
            <a:avLst/>
          </a:prstGeom>
          <a:noFill/>
          <a:effectLst/>
        </p:spPr>
        <p:txBody>
          <a:bodyPr wrap="square" rtlCol="0">
            <a:spAutoFit/>
          </a:bodyPr>
          <a:lstStyle/>
          <a:p>
            <a:r>
              <a:rPr lang="en-US" sz="1600" dirty="0">
                <a:latin typeface="+mj-lt"/>
                <a:cs typeface="Calibri Light" panose="020F0302020204030204" pitchFamily="34" charset="0"/>
              </a:rPr>
              <a:t>Note: Created using open-source AI software DALL-E.</a:t>
            </a:r>
          </a:p>
          <a:p>
            <a:r>
              <a:rPr lang="en-US" sz="1600" dirty="0">
                <a:latin typeface="+mj-lt"/>
                <a:cs typeface="Calibri Light" panose="020F0302020204030204" pitchFamily="34" charset="0"/>
              </a:rPr>
              <a:t>“A farmer and a rancher agree to build a fence cow corn” </a:t>
            </a:r>
            <a:endParaRPr lang="en-US" sz="1600" dirty="0">
              <a:solidFill>
                <a:schemeClr val="bg1">
                  <a:lumMod val="7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933286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80524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Question of Transaction Costs</a:t>
            </a:r>
          </a:p>
        </p:txBody>
      </p:sp>
      <p:sp>
        <p:nvSpPr>
          <p:cNvPr id="2" name="TextBox 1">
            <a:extLst>
              <a:ext uri="{FF2B5EF4-FFF2-40B4-BE49-F238E27FC236}">
                <a16:creationId xmlns:a16="http://schemas.microsoft.com/office/drawing/2014/main" id="{B08120D3-FCF8-632B-6FDF-4E8CC0357178}"/>
              </a:ext>
            </a:extLst>
          </p:cNvPr>
          <p:cNvSpPr txBox="1"/>
          <p:nvPr/>
        </p:nvSpPr>
        <p:spPr>
          <a:xfrm>
            <a:off x="346959" y="1551166"/>
            <a:ext cx="11182432" cy="5524076"/>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Ronald Coase, The Problem of Social Cost (1960), pg. 16: “The argument has proceeded up to this point on the assumption… that there were no costs involved in carrying out market transactions. This is, of course, a very unrealistic assumption.” Transaction costs include:</a:t>
            </a:r>
          </a:p>
          <a:p>
            <a:pPr>
              <a:lnSpc>
                <a:spcPct val="125000"/>
              </a:lnSpc>
            </a:pPr>
            <a:endParaRPr lang="en-US" sz="2000" dirty="0">
              <a:latin typeface="+mj-lt"/>
              <a:cs typeface="Calibri Light" panose="020F0302020204030204" pitchFamily="34" charset="0"/>
            </a:endParaRP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Discovery costs.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Legal costs.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Collective bargaining costs.</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Compliance/enforcement costs.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Time. </a:t>
            </a:r>
          </a:p>
          <a:p>
            <a:pPr lvl="1">
              <a:lnSpc>
                <a:spcPct val="125000"/>
              </a:lnSpc>
            </a:pPr>
            <a:endParaRPr lang="en-US" sz="2000" dirty="0">
              <a:latin typeface="+mj-lt"/>
              <a:cs typeface="Calibri Light" panose="020F0302020204030204" pitchFamily="34" charset="0"/>
            </a:endParaRPr>
          </a:p>
          <a:p>
            <a:pPr>
              <a:lnSpc>
                <a:spcPct val="125000"/>
              </a:lnSpc>
            </a:pPr>
            <a:r>
              <a:rPr lang="en-US" sz="2000" dirty="0">
                <a:latin typeface="+mj-lt"/>
                <a:cs typeface="Calibri Light" panose="020F0302020204030204" pitchFamily="34" charset="0"/>
              </a:rPr>
              <a:t>Coase: “These operations are often extremely costly, sufficiently costly at any rate to prevent many transactions that would be carried out in a world in which the pricing system worked without cost.”</a:t>
            </a:r>
          </a:p>
          <a:p>
            <a:pPr marL="800100" lvl="1" indent="-342900">
              <a:lnSpc>
                <a:spcPct val="125000"/>
              </a:lnSpc>
              <a:buFont typeface="Wingdings" panose="05000000000000000000" pitchFamily="2" charset="2"/>
              <a:buChar char="§"/>
            </a:pPr>
            <a:endParaRPr lang="en-US" sz="2200" dirty="0">
              <a:latin typeface="+mj-lt"/>
              <a:cs typeface="Calibri Light" panose="020F0302020204030204" pitchFamily="34" charset="0"/>
            </a:endParaRPr>
          </a:p>
          <a:p>
            <a:pPr>
              <a:lnSpc>
                <a:spcPct val="125000"/>
              </a:lnSpc>
            </a:pPr>
            <a:endParaRPr lang="en-US" sz="22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62453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80524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 Real Example</a:t>
            </a:r>
          </a:p>
        </p:txBody>
      </p:sp>
      <p:sp>
        <p:nvSpPr>
          <p:cNvPr id="2" name="TextBox 1">
            <a:extLst>
              <a:ext uri="{FF2B5EF4-FFF2-40B4-BE49-F238E27FC236}">
                <a16:creationId xmlns:a16="http://schemas.microsoft.com/office/drawing/2014/main" id="{B08120D3-FCF8-632B-6FDF-4E8CC0357178}"/>
              </a:ext>
            </a:extLst>
          </p:cNvPr>
          <p:cNvSpPr txBox="1"/>
          <p:nvPr/>
        </p:nvSpPr>
        <p:spPr>
          <a:xfrm>
            <a:off x="346959" y="1551166"/>
            <a:ext cx="7225748" cy="5065233"/>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The city of Santa Maria, California was located close to a cattle feedlot that produced noxious odors and other air emissions. As the town expanded closer and closer to the feedlot, residents began to complain more about the smells. </a:t>
            </a:r>
          </a:p>
          <a:p>
            <a:pPr>
              <a:lnSpc>
                <a:spcPct val="125000"/>
              </a:lnSpc>
            </a:pPr>
            <a:r>
              <a:rPr lang="en-US" sz="2000" dirty="0">
                <a:latin typeface="+mj-lt"/>
                <a:cs typeface="Calibri Light" panose="020F0302020204030204" pitchFamily="34" charset="0"/>
              </a:rPr>
              <a:t> </a:t>
            </a:r>
          </a:p>
          <a:p>
            <a:pPr>
              <a:lnSpc>
                <a:spcPct val="125000"/>
              </a:lnSpc>
            </a:pPr>
            <a:r>
              <a:rPr lang="en-US" sz="2000" dirty="0">
                <a:latin typeface="+mj-lt"/>
                <a:cs typeface="Calibri Light" panose="020F0302020204030204" pitchFamily="34" charset="0"/>
              </a:rPr>
              <a:t>Two actors, multiple decisions:</a:t>
            </a:r>
          </a:p>
          <a:p>
            <a:pPr marL="914400" lvl="1" indent="-457200">
              <a:lnSpc>
                <a:spcPct val="125000"/>
              </a:lnSpc>
              <a:buFont typeface="+mj-lt"/>
              <a:buAutoNum type="arabicParenR"/>
            </a:pPr>
            <a:r>
              <a:rPr lang="en-US" sz="2000" dirty="0">
                <a:latin typeface="+mj-lt"/>
                <a:cs typeface="Calibri Light" panose="020F0302020204030204" pitchFamily="34" charset="0"/>
              </a:rPr>
              <a:t>The cattle feedlot controls the odors </a:t>
            </a:r>
            <a:r>
              <a:rPr lang="en-US" sz="2000" b="1" i="1" dirty="0">
                <a:latin typeface="+mj-lt"/>
                <a:cs typeface="Calibri Light" panose="020F0302020204030204" pitchFamily="34" charset="0"/>
              </a:rPr>
              <a:t>or</a:t>
            </a:r>
            <a:r>
              <a:rPr lang="en-US" sz="2000" dirty="0">
                <a:latin typeface="+mj-lt"/>
                <a:cs typeface="Calibri Light" panose="020F0302020204030204" pitchFamily="34" charset="0"/>
              </a:rPr>
              <a:t> ceases operation.</a:t>
            </a:r>
          </a:p>
          <a:p>
            <a:pPr marL="914400" lvl="1" indent="-457200">
              <a:lnSpc>
                <a:spcPct val="125000"/>
              </a:lnSpc>
              <a:buFont typeface="+mj-lt"/>
              <a:buAutoNum type="arabicParenR"/>
            </a:pPr>
            <a:r>
              <a:rPr lang="en-US" sz="2000" dirty="0">
                <a:latin typeface="+mj-lt"/>
                <a:cs typeface="Calibri Light" panose="020F0302020204030204" pitchFamily="34" charset="0"/>
              </a:rPr>
              <a:t>The town puts up with the odors </a:t>
            </a:r>
            <a:r>
              <a:rPr lang="en-US" sz="2000" b="1" i="1" dirty="0">
                <a:latin typeface="+mj-lt"/>
                <a:cs typeface="Calibri Light" panose="020F0302020204030204" pitchFamily="34" charset="0"/>
              </a:rPr>
              <a:t>or</a:t>
            </a:r>
            <a:r>
              <a:rPr lang="en-US" sz="2000" dirty="0">
                <a:latin typeface="+mj-lt"/>
                <a:cs typeface="Calibri Light" panose="020F0302020204030204" pitchFamily="34" charset="0"/>
              </a:rPr>
              <a:t> pays the polluter some amount to minimize the noxious smell. </a:t>
            </a:r>
          </a:p>
          <a:p>
            <a:pPr lvl="1">
              <a:lnSpc>
                <a:spcPct val="125000"/>
              </a:lnSpc>
            </a:pPr>
            <a:endParaRPr lang="en-US" sz="2000" dirty="0">
              <a:latin typeface="+mj-lt"/>
              <a:cs typeface="Calibri Light" panose="020F0302020204030204" pitchFamily="34" charset="0"/>
            </a:endParaRPr>
          </a:p>
          <a:p>
            <a:pPr>
              <a:lnSpc>
                <a:spcPct val="125000"/>
              </a:lnSpc>
            </a:pPr>
            <a:r>
              <a:rPr lang="en-US" sz="2000" dirty="0">
                <a:latin typeface="+mj-lt"/>
                <a:cs typeface="Calibri Light" panose="020F0302020204030204" pitchFamily="34" charset="0"/>
              </a:rPr>
              <a:t>Solution: The city council voted for a tax on all residents to pay the feedlot owner to move (Source: </a:t>
            </a:r>
            <a:r>
              <a:rPr lang="en-US" sz="2000" dirty="0">
                <a:latin typeface="+mj-lt"/>
                <a:cs typeface="Calibri Light" panose="020F0302020204030204" pitchFamily="34" charset="0"/>
                <a:hlinkClick r:id="rId4"/>
              </a:rPr>
              <a:t>Kolstad, 2011</a:t>
            </a:r>
            <a:r>
              <a:rPr lang="en-US" sz="2000" dirty="0">
                <a:latin typeface="+mj-lt"/>
                <a:cs typeface="Calibri Light" panose="020F0302020204030204" pitchFamily="34" charset="0"/>
              </a:rPr>
              <a:t>). </a:t>
            </a:r>
          </a:p>
          <a:p>
            <a:pPr>
              <a:lnSpc>
                <a:spcPct val="125000"/>
              </a:lnSpc>
            </a:pPr>
            <a:endParaRPr lang="en-US" sz="2000" dirty="0">
              <a:latin typeface="+mj-lt"/>
              <a:cs typeface="Calibri Light" panose="020F0302020204030204" pitchFamily="34" charset="0"/>
            </a:endParaRPr>
          </a:p>
        </p:txBody>
      </p:sp>
      <p:pic>
        <p:nvPicPr>
          <p:cNvPr id="4" name="Picture 3" descr="A cow standing behind a fence&#10;&#10;Description automatically generated with medium confidence">
            <a:extLst>
              <a:ext uri="{FF2B5EF4-FFF2-40B4-BE49-F238E27FC236}">
                <a16:creationId xmlns:a16="http://schemas.microsoft.com/office/drawing/2014/main" id="{740A822B-2262-C276-A926-F1ADABB7A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149" y="1551371"/>
            <a:ext cx="4361373" cy="4361373"/>
          </a:xfrm>
          <a:prstGeom prst="rect">
            <a:avLst/>
          </a:prstGeom>
        </p:spPr>
      </p:pic>
      <p:sp>
        <p:nvSpPr>
          <p:cNvPr id="5" name="TextBox 4">
            <a:extLst>
              <a:ext uri="{FF2B5EF4-FFF2-40B4-BE49-F238E27FC236}">
                <a16:creationId xmlns:a16="http://schemas.microsoft.com/office/drawing/2014/main" id="{B94381DC-D45D-DDDA-CE59-9AD794DB8FF2}"/>
              </a:ext>
            </a:extLst>
          </p:cNvPr>
          <p:cNvSpPr txBox="1"/>
          <p:nvPr/>
        </p:nvSpPr>
        <p:spPr>
          <a:xfrm>
            <a:off x="7677149" y="5913299"/>
            <a:ext cx="4994932" cy="338554"/>
          </a:xfrm>
          <a:prstGeom prst="rect">
            <a:avLst/>
          </a:prstGeom>
          <a:noFill/>
          <a:effectLst/>
        </p:spPr>
        <p:txBody>
          <a:bodyPr wrap="square" rtlCol="0">
            <a:spAutoFit/>
          </a:bodyPr>
          <a:lstStyle/>
          <a:p>
            <a:r>
              <a:rPr lang="en-US" sz="1600" dirty="0">
                <a:latin typeface="+mj-lt"/>
                <a:cs typeface="Calibri Light" panose="020F0302020204030204" pitchFamily="34" charset="0"/>
              </a:rPr>
              <a:t>Note: Created using open-source AI software DALL-E.</a:t>
            </a:r>
          </a:p>
        </p:txBody>
      </p:sp>
    </p:spTree>
    <p:custDataLst>
      <p:tags r:id="rId1"/>
    </p:custDataLst>
    <p:extLst>
      <p:ext uri="{BB962C8B-B14F-4D97-AF65-F5344CB8AC3E}">
        <p14:creationId xmlns:p14="http://schemas.microsoft.com/office/powerpoint/2010/main" val="190147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80524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Limitations of the Coase Theorem:</a:t>
            </a:r>
          </a:p>
          <a:p>
            <a:pPr algn="ctr"/>
            <a:r>
              <a:rPr lang="en-US" sz="4000" dirty="0">
                <a:solidFill>
                  <a:schemeClr val="tx1"/>
                </a:solidFill>
                <a:latin typeface="+mj-lt"/>
              </a:rPr>
              <a:t>Back to Pigou</a:t>
            </a:r>
          </a:p>
        </p:txBody>
      </p:sp>
      <p:sp>
        <p:nvSpPr>
          <p:cNvPr id="2" name="TextBox 1">
            <a:extLst>
              <a:ext uri="{FF2B5EF4-FFF2-40B4-BE49-F238E27FC236}">
                <a16:creationId xmlns:a16="http://schemas.microsoft.com/office/drawing/2014/main" id="{B08120D3-FCF8-632B-6FDF-4E8CC0357178}"/>
              </a:ext>
            </a:extLst>
          </p:cNvPr>
          <p:cNvSpPr txBox="1"/>
          <p:nvPr/>
        </p:nvSpPr>
        <p:spPr>
          <a:xfrm>
            <a:off x="346959" y="1551166"/>
            <a:ext cx="6863465" cy="3911071"/>
          </a:xfrm>
          <a:prstGeom prst="rect">
            <a:avLst/>
          </a:prstGeom>
          <a:noFill/>
          <a:effectLst/>
        </p:spPr>
        <p:txBody>
          <a:bodyPr wrap="square" rtlCol="0">
            <a:spAutoFit/>
          </a:bodyPr>
          <a:lstStyle/>
          <a:p>
            <a:pPr>
              <a:lnSpc>
                <a:spcPct val="125000"/>
              </a:lnSpc>
            </a:pPr>
            <a:r>
              <a:rPr lang="en-US" sz="2000" dirty="0">
                <a:latin typeface="+mj-lt"/>
                <a:cs typeface="Calibri Light" panose="020F0302020204030204" pitchFamily="34" charset="0"/>
              </a:rPr>
              <a:t>Pigou’s original example of an externality in The Economics of Welfare (1920) is a train causing sparks that catch forests and farms on fire. This illustrates some hurdles to </a:t>
            </a:r>
            <a:r>
              <a:rPr lang="en-US" sz="2000" dirty="0" err="1">
                <a:latin typeface="+mj-lt"/>
                <a:cs typeface="Calibri Light" panose="020F0302020204030204" pitchFamily="34" charset="0"/>
              </a:rPr>
              <a:t>Coasian</a:t>
            </a:r>
            <a:r>
              <a:rPr lang="en-US" sz="2000" dirty="0">
                <a:latin typeface="+mj-lt"/>
                <a:cs typeface="Calibri Light" panose="020F0302020204030204" pitchFamily="34" charset="0"/>
              </a:rPr>
              <a:t> bargaining: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Difficult to establish causation (i.e., “assignment problems”). </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The collective action problem (free-riding and bargaining within/across groups).</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Imperfect information about payoff or damage functions.</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Non-maximizing behavior.</a:t>
            </a:r>
          </a:p>
          <a:p>
            <a:pPr marL="800100" lvl="1" indent="-342900">
              <a:lnSpc>
                <a:spcPct val="125000"/>
              </a:lnSpc>
              <a:buFont typeface="Wingdings" panose="05000000000000000000" pitchFamily="2" charset="2"/>
              <a:buChar char="§"/>
            </a:pPr>
            <a:r>
              <a:rPr lang="en-US" sz="2000" dirty="0">
                <a:latin typeface="+mj-lt"/>
                <a:cs typeface="Calibri Light" panose="020F0302020204030204" pitchFamily="34" charset="0"/>
              </a:rPr>
              <a:t>Wealth effects and the endowment effect. </a:t>
            </a:r>
          </a:p>
        </p:txBody>
      </p:sp>
      <p:pic>
        <p:nvPicPr>
          <p:cNvPr id="4" name="Picture 3" descr="A train with black smoke coming out of it&#10;&#10;Description automatically generated with medium confidence">
            <a:extLst>
              <a:ext uri="{FF2B5EF4-FFF2-40B4-BE49-F238E27FC236}">
                <a16:creationId xmlns:a16="http://schemas.microsoft.com/office/drawing/2014/main" id="{80CB96F3-7B7F-80FE-36CA-E9DCD7448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642" y="1551166"/>
            <a:ext cx="4349819" cy="4349819"/>
          </a:xfrm>
          <a:prstGeom prst="rect">
            <a:avLst/>
          </a:prstGeom>
        </p:spPr>
      </p:pic>
      <p:sp>
        <p:nvSpPr>
          <p:cNvPr id="5" name="TextBox 4">
            <a:extLst>
              <a:ext uri="{FF2B5EF4-FFF2-40B4-BE49-F238E27FC236}">
                <a16:creationId xmlns:a16="http://schemas.microsoft.com/office/drawing/2014/main" id="{72B2E583-B8AB-9AA2-2B64-DCF0252274F9}"/>
              </a:ext>
            </a:extLst>
          </p:cNvPr>
          <p:cNvSpPr txBox="1"/>
          <p:nvPr/>
        </p:nvSpPr>
        <p:spPr>
          <a:xfrm>
            <a:off x="7397835" y="5900985"/>
            <a:ext cx="4794165" cy="338554"/>
          </a:xfrm>
          <a:prstGeom prst="rect">
            <a:avLst/>
          </a:prstGeom>
          <a:noFill/>
          <a:effectLst/>
        </p:spPr>
        <p:txBody>
          <a:bodyPr wrap="square" rtlCol="0">
            <a:spAutoFit/>
          </a:bodyPr>
          <a:lstStyle/>
          <a:p>
            <a:r>
              <a:rPr lang="en-US" sz="1600" dirty="0">
                <a:latin typeface="+mj-lt"/>
                <a:cs typeface="Calibri Light" panose="020F0302020204030204" pitchFamily="34" charset="0"/>
              </a:rPr>
              <a:t>Note: Created using open-source AI software DALL-E. </a:t>
            </a:r>
            <a:endParaRPr lang="en-US" sz="1600" dirty="0">
              <a:solidFill>
                <a:schemeClr val="bg1">
                  <a:lumMod val="75000"/>
                </a:schemeClr>
              </a:solidFill>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41903924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26495</TotalTime>
  <Words>2329</Words>
  <Application>Microsoft Office PowerPoint</Application>
  <PresentationFormat>Widescreen</PresentationFormat>
  <Paragraphs>343</Paragraphs>
  <Slides>32</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Times New Roman</vt:lpstr>
      <vt:lpstr>Wingdings</vt:lpstr>
      <vt:lpstr>Presentation</vt:lpstr>
      <vt:lpstr>PowerPoint Presentation</vt:lpstr>
      <vt:lpstr>PowerPoint Presentation</vt:lpstr>
      <vt:lpstr>Part 1: The Coase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Regulatory Instruments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Emissions Taxes</vt:lpstr>
      <vt:lpstr>Emissions Taxes</vt:lpstr>
      <vt:lpstr>Emissions Taxes</vt:lpstr>
      <vt:lpstr>“Market” for Pollution</vt:lpstr>
      <vt:lpstr>“Market” for Pollution</vt:lpstr>
      <vt:lpstr>Abatement Subsidies</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Wes Austin</cp:lastModifiedBy>
  <cp:revision>696</cp:revision>
  <dcterms:created xsi:type="dcterms:W3CDTF">2018-08-24T16:58:07Z</dcterms:created>
  <dcterms:modified xsi:type="dcterms:W3CDTF">2022-10-12T19:19:57Z</dcterms:modified>
</cp:coreProperties>
</file>